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93" r:id="rId2"/>
    <p:sldId id="311" r:id="rId3"/>
    <p:sldId id="383" r:id="rId4"/>
    <p:sldId id="399" r:id="rId5"/>
    <p:sldId id="405" r:id="rId6"/>
    <p:sldId id="392" r:id="rId7"/>
    <p:sldId id="404" r:id="rId8"/>
    <p:sldId id="402" r:id="rId9"/>
    <p:sldId id="411" r:id="rId10"/>
    <p:sldId id="400" r:id="rId11"/>
    <p:sldId id="419" r:id="rId12"/>
    <p:sldId id="408" r:id="rId13"/>
    <p:sldId id="409" r:id="rId14"/>
    <p:sldId id="410" r:id="rId15"/>
    <p:sldId id="418" r:id="rId16"/>
    <p:sldId id="420" r:id="rId17"/>
    <p:sldId id="312" r:id="rId18"/>
    <p:sldId id="313" r:id="rId19"/>
    <p:sldId id="423" r:id="rId20"/>
    <p:sldId id="421" r:id="rId21"/>
    <p:sldId id="267" r:id="rId22"/>
    <p:sldId id="422" r:id="rId23"/>
    <p:sldId id="286" r:id="rId24"/>
    <p:sldId id="288" r:id="rId25"/>
    <p:sldId id="289" r:id="rId26"/>
    <p:sldId id="424" r:id="rId27"/>
    <p:sldId id="425" r:id="rId28"/>
    <p:sldId id="318" r:id="rId29"/>
    <p:sldId id="426" r:id="rId30"/>
    <p:sldId id="427" r:id="rId31"/>
    <p:sldId id="428" r:id="rId32"/>
    <p:sldId id="430" r:id="rId33"/>
    <p:sldId id="269" r:id="rId34"/>
    <p:sldId id="294" r:id="rId35"/>
    <p:sldId id="429" r:id="rId36"/>
    <p:sldId id="296" r:id="rId37"/>
    <p:sldId id="297" r:id="rId38"/>
    <p:sldId id="304" r:id="rId39"/>
    <p:sldId id="305" r:id="rId40"/>
    <p:sldId id="306" r:id="rId41"/>
    <p:sldId id="277" r:id="rId42"/>
    <p:sldId id="307" r:id="rId43"/>
    <p:sldId id="292" r:id="rId44"/>
    <p:sldId id="308" r:id="rId45"/>
    <p:sldId id="431" r:id="rId46"/>
    <p:sldId id="309" r:id="rId47"/>
    <p:sldId id="432" r:id="rId48"/>
    <p:sldId id="433" r:id="rId49"/>
    <p:sldId id="434" r:id="rId50"/>
    <p:sldId id="43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84" y="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18AA6-218D-4EDD-BB04-583AC6A73466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E5BBA-4439-455F-8754-482B56180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CB3F8B-0EAC-48A6-B8AE-978CEF57D029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68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1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9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0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34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7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2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8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EC92-298C-428C-939D-7D5BDB7F587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7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.jpe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.jpeg"/><Relationship Id="rId3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1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5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2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12" Type="http://schemas.openxmlformats.org/officeDocument/2006/relationships/image" Target="../media/image11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10.png"/><Relationship Id="rId5" Type="http://schemas.openxmlformats.org/officeDocument/2006/relationships/image" Target="../media/image511.png"/><Relationship Id="rId10" Type="http://schemas.openxmlformats.org/officeDocument/2006/relationships/image" Target="../media/image98.png"/><Relationship Id="rId4" Type="http://schemas.openxmlformats.org/officeDocument/2006/relationships/image" Target="../media/image411.png"/><Relationship Id="rId9" Type="http://schemas.openxmlformats.org/officeDocument/2006/relationships/image" Target="../media/image1.jpeg"/><Relationship Id="rId1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1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20.png"/><Relationship Id="rId5" Type="http://schemas.openxmlformats.org/officeDocument/2006/relationships/image" Target="../media/image161.png"/><Relationship Id="rId10" Type="http://schemas.openxmlformats.org/officeDocument/2006/relationships/image" Target="../media/image211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7.png"/><Relationship Id="rId4" Type="http://schemas.openxmlformats.org/officeDocument/2006/relationships/image" Target="../media/image78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.jpeg"/><Relationship Id="rId1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50.png"/><Relationship Id="rId7" Type="http://schemas.openxmlformats.org/officeDocument/2006/relationships/image" Target="../media/image391.png"/><Relationship Id="rId12" Type="http://schemas.openxmlformats.org/officeDocument/2006/relationships/image" Target="../media/image43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421.png"/><Relationship Id="rId5" Type="http://schemas.openxmlformats.org/officeDocument/2006/relationships/image" Target="../media/image371.png"/><Relationship Id="rId10" Type="http://schemas.openxmlformats.org/officeDocument/2006/relationships/image" Target="../media/image1.jpeg"/><Relationship Id="rId4" Type="http://schemas.openxmlformats.org/officeDocument/2006/relationships/image" Target="../media/image360.png"/><Relationship Id="rId9" Type="http://schemas.openxmlformats.org/officeDocument/2006/relationships/image" Target="../media/image4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jpeg"/><Relationship Id="rId7" Type="http://schemas.openxmlformats.org/officeDocument/2006/relationships/image" Target="../media/image12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12" Type="http://schemas.openxmlformats.org/officeDocument/2006/relationships/image" Target="../media/image1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29.png"/><Relationship Id="rId9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47.png"/><Relationship Id="rId7" Type="http://schemas.openxmlformats.org/officeDocument/2006/relationships/image" Target="../media/image15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2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.jpe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jpeg"/><Relationship Id="rId7" Type="http://schemas.openxmlformats.org/officeDocument/2006/relationships/image" Target="../media/image17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hyperlink" Target="https://doi.org/10.1021/jz5009449" TargetMode="External"/><Relationship Id="rId4" Type="http://schemas.openxmlformats.org/officeDocument/2006/relationships/image" Target="../media/image1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0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5.png"/><Relationship Id="rId5" Type="http://schemas.openxmlformats.org/officeDocument/2006/relationships/image" Target="../media/image1.jpeg"/><Relationship Id="rId10" Type="http://schemas.openxmlformats.org/officeDocument/2006/relationships/image" Target="../media/image184.png"/><Relationship Id="rId4" Type="http://schemas.openxmlformats.org/officeDocument/2006/relationships/image" Target="../media/image1780.png"/><Relationship Id="rId9" Type="http://schemas.openxmlformats.org/officeDocument/2006/relationships/image" Target="../media/image1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jpe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.jpeg"/><Relationship Id="rId4" Type="http://schemas.openxmlformats.org/officeDocument/2006/relationships/image" Target="../media/image1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emf"/><Relationship Id="rId3" Type="http://schemas.openxmlformats.org/officeDocument/2006/relationships/image" Target="../media/image197.emf"/><Relationship Id="rId7" Type="http://schemas.openxmlformats.org/officeDocument/2006/relationships/image" Target="../media/image201.emf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emf"/><Relationship Id="rId5" Type="http://schemas.openxmlformats.org/officeDocument/2006/relationships/image" Target="../media/image199.emf"/><Relationship Id="rId4" Type="http://schemas.openxmlformats.org/officeDocument/2006/relationships/image" Target="../media/image198.emf"/><Relationship Id="rId9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hyperlink" Target="https://doi.org/10.1063/1.50909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7.png"/><Relationship Id="rId7" Type="http://schemas.openxmlformats.org/officeDocument/2006/relationships/image" Target="../media/image2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09.png"/><Relationship Id="rId10" Type="http://schemas.openxmlformats.org/officeDocument/2006/relationships/hyperlink" Target="https://doi.org/10.1063/1.2131056" TargetMode="External"/><Relationship Id="rId4" Type="http://schemas.openxmlformats.org/officeDocument/2006/relationships/image" Target="../media/image208.png"/><Relationship Id="rId9" Type="http://schemas.openxmlformats.org/officeDocument/2006/relationships/hyperlink" Target="https://doi.org/10.1063/5.0010081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5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3.png"/><Relationship Id="rId5" Type="http://schemas.openxmlformats.org/officeDocument/2006/relationships/image" Target="../media/image216.png"/><Relationship Id="rId10" Type="http://schemas.openxmlformats.org/officeDocument/2006/relationships/image" Target="../media/image222.png"/><Relationship Id="rId4" Type="http://schemas.openxmlformats.org/officeDocument/2006/relationships/image" Target="../media/image215.png"/><Relationship Id="rId9" Type="http://schemas.openxmlformats.org/officeDocument/2006/relationships/image" Target="../media/image2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1.jpe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17" Type="http://schemas.openxmlformats.org/officeDocument/2006/relationships/image" Target="../media/image242.png"/><Relationship Id="rId2" Type="http://schemas.openxmlformats.org/officeDocument/2006/relationships/image" Target="../media/image226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5.png"/><Relationship Id="rId5" Type="http://schemas.openxmlformats.org/officeDocument/2006/relationships/image" Target="../media/image228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4" Type="http://schemas.openxmlformats.org/officeDocument/2006/relationships/image" Target="../media/image227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1.jpe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1.jpe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s://doi.org/10.1063/1.459170" TargetMode="External"/><Relationship Id="rId5" Type="http://schemas.openxmlformats.org/officeDocument/2006/relationships/image" Target="../media/image22.png"/><Relationship Id="rId15" Type="http://schemas.openxmlformats.org/officeDocument/2006/relationships/image" Target="../media/image1.jpeg"/><Relationship Id="rId10" Type="http://schemas.openxmlformats.org/officeDocument/2006/relationships/hyperlink" Target="https://doi.org/10.1063/1.4891530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doi.org/10.1002/wcms.1417" TargetMode="External"/><Relationship Id="rId14" Type="http://schemas.openxmlformats.org/officeDocument/2006/relationships/hyperlink" Target="https://doi.org/10.1002/qua.2707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2" y="1675720"/>
            <a:ext cx="109632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FF0000"/>
                </a:solidFill>
              </a:rPr>
              <a:t>Excited States</a:t>
            </a:r>
            <a:r>
              <a:rPr lang="pt-BR" sz="4000" i="1" dirty="0"/>
              <a:t> and </a:t>
            </a:r>
            <a:r>
              <a:rPr lang="pt-BR" sz="4000" i="1" dirty="0">
                <a:solidFill>
                  <a:srgbClr val="008000"/>
                </a:solidFill>
              </a:rPr>
              <a:t>Nonadiabatic Dynamics</a:t>
            </a:r>
          </a:p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CyberTraining </a:t>
            </a:r>
            <a:r>
              <a:rPr lang="pt-BR" sz="4000" i="1" dirty="0"/>
              <a:t>School/Workshop 2023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768825" y="3577468"/>
            <a:ext cx="21762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</a:rPr>
              <a:t>Alexey Akimov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9300" y="4563158"/>
            <a:ext cx="3541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at Buffalo, SUNY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4667" y="6174913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June 12, 2023</a:t>
            </a:r>
          </a:p>
        </p:txBody>
      </p:sp>
    </p:spTree>
    <p:extLst>
      <p:ext uri="{BB962C8B-B14F-4D97-AF65-F5344CB8AC3E}">
        <p14:creationId xmlns:p14="http://schemas.microsoft.com/office/powerpoint/2010/main" val="3054071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24" y="3366949"/>
            <a:ext cx="3888719" cy="2981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193" y="6441485"/>
            <a:ext cx="11962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https://chem.libretexts.org/Bookshelves/Physical_and_Theoretical_Chemistry_Textbook_Maps/Book%3A_Time_Dependent_Quantum_Mechanics_and_Spectroscopy_(Tokmakoff)/06%3A_Adiabatic_Approximation/6.03%3A_Diabatic_and_Adiabatic_States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Terminology: Adiabatic and Diabatic States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9651" y="819333"/>
            <a:ext cx="135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Adiabatic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4364" y="865239"/>
            <a:ext cx="218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(Quasi-)Diabatic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1208" y="1456090"/>
            <a:ext cx="408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eigenstates of molecular Hamiltonian: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always chemically-intuitive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1704" y="1376981"/>
            <a:ext cx="5580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non-unique, infinite # of possibilities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not an eigenstate of molecular Hamiltonian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chosen to be chemically-intuitive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153248-84F2-6652-A377-B4C5D949E086}"/>
                  </a:ext>
                </a:extLst>
              </p:cNvPr>
              <p:cNvSpPr txBox="1"/>
              <p:nvPr/>
            </p:nvSpPr>
            <p:spPr>
              <a:xfrm>
                <a:off x="1778361" y="2493648"/>
                <a:ext cx="3514552" cy="6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Adiabatic (Hamiltonian is diagonal):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153248-84F2-6652-A377-B4C5D949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361" y="2493648"/>
                <a:ext cx="3514552" cy="681982"/>
              </a:xfrm>
              <a:prstGeom prst="rect">
                <a:avLst/>
              </a:prstGeom>
              <a:blipFill>
                <a:blip r:embed="rId3"/>
                <a:stretch>
                  <a:fillRect l="-1563" t="-4464" r="-868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3E1FE6-625C-834D-03ED-1D2B9761DC52}"/>
                  </a:ext>
                </a:extLst>
              </p:cNvPr>
              <p:cNvSpPr txBox="1"/>
              <p:nvPr/>
            </p:nvSpPr>
            <p:spPr>
              <a:xfrm>
                <a:off x="7307180" y="2481823"/>
                <a:ext cx="3263136" cy="688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</a:rPr>
                  <a:t>Diabatic (NACs are exactly zero):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3E1FE6-625C-834D-03ED-1D2B9761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80" y="2481823"/>
                <a:ext cx="3263136" cy="688394"/>
              </a:xfrm>
              <a:prstGeom prst="rect">
                <a:avLst/>
              </a:prstGeom>
              <a:blipFill>
                <a:blip r:embed="rId4"/>
                <a:stretch>
                  <a:fillRect l="-1308" t="-4425" r="-935"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7" descr="Image result for ub logo">
            <a:extLst>
              <a:ext uri="{FF2B5EF4-FFF2-40B4-BE49-F238E27FC236}">
                <a16:creationId xmlns:a16="http://schemas.microsoft.com/office/drawing/2014/main" id="{C5F3CCF2-EC48-3053-56C1-5188B07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09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EA21B7-D53E-4CEF-5A0A-A53641C03FC5}"/>
                  </a:ext>
                </a:extLst>
              </p:cNvPr>
              <p:cNvSpPr txBox="1"/>
              <p:nvPr/>
            </p:nvSpPr>
            <p:spPr>
              <a:xfrm>
                <a:off x="927111" y="2912016"/>
                <a:ext cx="4124655" cy="67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EA21B7-D53E-4CEF-5A0A-A53641C03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11" y="2912016"/>
                <a:ext cx="4124655" cy="678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FE4FA1-DAEB-3DEA-84E5-4170A6AF160C}"/>
              </a:ext>
            </a:extLst>
          </p:cNvPr>
          <p:cNvSpPr txBox="1"/>
          <p:nvPr/>
        </p:nvSpPr>
        <p:spPr>
          <a:xfrm>
            <a:off x="1591208" y="64122"/>
            <a:ext cx="8123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Examples of Deriving Equations of Motion with Different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/>
              <p:nvPr/>
            </p:nvSpPr>
            <p:spPr>
              <a:xfrm>
                <a:off x="1001714" y="3811284"/>
                <a:ext cx="370005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14" y="3811284"/>
                <a:ext cx="3700052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A898C1-18DE-E52B-4E26-E3C49FD90928}"/>
              </a:ext>
            </a:extLst>
          </p:cNvPr>
          <p:cNvSpPr txBox="1"/>
          <p:nvPr/>
        </p:nvSpPr>
        <p:spPr>
          <a:xfrm>
            <a:off x="1066380" y="2291157"/>
            <a:ext cx="398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1: BO with quantum nuclei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B3971-79B4-2696-49C4-44E4EF5EE817}"/>
                  </a:ext>
                </a:extLst>
              </p:cNvPr>
              <p:cNvSpPr txBox="1"/>
              <p:nvPr/>
            </p:nvSpPr>
            <p:spPr>
              <a:xfrm>
                <a:off x="6320105" y="2912016"/>
                <a:ext cx="4124655" cy="67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B3971-79B4-2696-49C4-44E4EF5E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05" y="2912016"/>
                <a:ext cx="4124655" cy="678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/>
              <p:nvPr/>
            </p:nvSpPr>
            <p:spPr>
              <a:xfrm>
                <a:off x="6394708" y="3811284"/>
                <a:ext cx="401904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08" y="3811284"/>
                <a:ext cx="4019049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2F23539-0606-EE00-373D-05714F22A289}"/>
              </a:ext>
            </a:extLst>
          </p:cNvPr>
          <p:cNvSpPr txBox="1"/>
          <p:nvPr/>
        </p:nvSpPr>
        <p:spPr>
          <a:xfrm>
            <a:off x="6069405" y="2304568"/>
            <a:ext cx="57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2: BO with </a:t>
            </a:r>
            <a:r>
              <a:rPr lang="en-US" sz="2000" b="1" dirty="0" err="1">
                <a:solidFill>
                  <a:srgbClr val="FF0000"/>
                </a:solidFill>
              </a:rPr>
              <a:t>wavepacket</a:t>
            </a:r>
            <a:r>
              <a:rPr lang="en-US" sz="2000" b="1" dirty="0">
                <a:solidFill>
                  <a:srgbClr val="FF0000"/>
                </a:solidFill>
              </a:rPr>
              <a:t>-dressed trajectories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2E8245E0-5487-CBCF-BC12-52CE1AAA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94971" y="974093"/>
                <a:ext cx="7500258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1" y="974093"/>
                <a:ext cx="7500258" cy="404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2289" y="1553527"/>
                <a:ext cx="8516947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289" y="1553527"/>
                <a:ext cx="8516947" cy="74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62008" y="3354262"/>
                <a:ext cx="4237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Project on an arbitrary state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008" y="3354262"/>
                <a:ext cx="4237507" cy="461665"/>
              </a:xfrm>
              <a:prstGeom prst="rect">
                <a:avLst/>
              </a:prstGeom>
              <a:blipFill>
                <a:blip r:embed="rId4"/>
                <a:stretch>
                  <a:fillRect l="-2302" t="-10526" r="-115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70028" y="2404874"/>
                <a:ext cx="4692246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28" y="2404874"/>
                <a:ext cx="4692246" cy="7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70028" y="3898386"/>
                <a:ext cx="6693243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28" y="3898386"/>
                <a:ext cx="6693243" cy="74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914998" y="5303105"/>
                <a:ext cx="8225393" cy="408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𝑛𝑢𝑐𝑙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𝑛𝑢𝑐𝑙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98" y="5303105"/>
                <a:ext cx="8225393" cy="408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14997" y="4473648"/>
                <a:ext cx="6177460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97" y="4473648"/>
                <a:ext cx="6177460" cy="74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Case 1: Compute the action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𝚿</m:t>
                    </m:r>
                  </m:oMath>
                </a14:m>
                <a:endParaRPr lang="en-US" sz="28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blipFill>
                <a:blip r:embed="rId9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627576" y="5898022"/>
                <a:ext cx="9040424" cy="690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𝑛𝑢𝑐𝑙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𝑛𝑢𝑐𝑙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ℏ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𝛻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acc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576" y="5898022"/>
                <a:ext cx="9040424" cy="6904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65155B-1DE8-B312-F057-AE94EB9E74C4}"/>
                  </a:ext>
                </a:extLst>
              </p:cNvPr>
              <p:cNvSpPr txBox="1"/>
              <p:nvPr/>
            </p:nvSpPr>
            <p:spPr>
              <a:xfrm>
                <a:off x="7127812" y="2359009"/>
                <a:ext cx="4720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We keep all terms, because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65155B-1DE8-B312-F057-AE94EB9E7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12" y="2359009"/>
                <a:ext cx="4720138" cy="369332"/>
              </a:xfrm>
              <a:prstGeom prst="rect">
                <a:avLst/>
              </a:prstGeom>
              <a:blipFill>
                <a:blip r:embed="rId11"/>
                <a:stretch>
                  <a:fillRect l="-1032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AFCC9DDB-65B8-E0D7-3683-1F9BC255D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9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4" grpId="0"/>
      <p:bldP spid="15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7033" y="1894689"/>
                <a:ext cx="5238164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3" y="1894689"/>
                <a:ext cx="5238164" cy="639534"/>
              </a:xfrm>
              <a:prstGeom prst="rect">
                <a:avLst/>
              </a:prstGeom>
              <a:blipFill>
                <a:blip r:embed="rId2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Compute the LHS: Case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65485" y="4080851"/>
                <a:ext cx="8032327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5" y="4080851"/>
                <a:ext cx="8032327" cy="738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65485" y="5018096"/>
                <a:ext cx="8467703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5" y="5018096"/>
                <a:ext cx="8467703" cy="738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65484" y="5942992"/>
                <a:ext cx="7977184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4" y="5942992"/>
                <a:ext cx="7977184" cy="738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10682" y="3238453"/>
                <a:ext cx="3732817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82" y="3238453"/>
                <a:ext cx="3732817" cy="619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13381" y="957445"/>
                <a:ext cx="5655202" cy="599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81" y="957445"/>
                <a:ext cx="5655202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4653972" y="823940"/>
            <a:ext cx="1000104" cy="834155"/>
            <a:chOff x="4743450" y="1379075"/>
            <a:chExt cx="1800225" cy="11355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183559" y="2720841"/>
            <a:ext cx="5794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Now, combine the two parts of the equation: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92211F26-2272-8199-E015-F65348BCF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44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4" grpId="0"/>
      <p:bldP spid="13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Nonadiabatic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67439" y="1131375"/>
                <a:ext cx="3342069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439" y="1131375"/>
                <a:ext cx="3342069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03291" y="818603"/>
            <a:ext cx="1132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defines the evolution of nuclear component of the wavefunction and populations of all electronic states.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13379" y="6257766"/>
                <a:ext cx="5487849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Population of a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379" y="6257766"/>
                <a:ext cx="5487849" cy="459678"/>
              </a:xfrm>
              <a:prstGeom prst="rect">
                <a:avLst/>
              </a:prstGeom>
              <a:blipFill>
                <a:blip r:embed="rId3"/>
                <a:stretch>
                  <a:fillRect l="-100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020802" y="3205104"/>
                <a:ext cx="1985352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02" y="3205104"/>
                <a:ext cx="1985352" cy="47622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114439" y="2315102"/>
                <a:ext cx="7062383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439" y="2315102"/>
                <a:ext cx="7062383" cy="738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72259" y="4131801"/>
                <a:ext cx="2021066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59" y="4131801"/>
                <a:ext cx="2021066" cy="476221"/>
              </a:xfrm>
              <a:prstGeom prst="rect">
                <a:avLst/>
              </a:prstGeom>
              <a:blipFill>
                <a:blip r:embed="rId6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672049" y="3247751"/>
            <a:ext cx="471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first-order nonadiabatic couplings (NAC) - vector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8732" y="4210477"/>
            <a:ext cx="261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second-order NAC - 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69436" y="5809459"/>
                <a:ext cx="9752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Nuclear dynamics on state </a:t>
                </a:r>
                <a:r>
                  <a:rPr lang="en-US" i="1" dirty="0" err="1"/>
                  <a:t>i</a:t>
                </a:r>
                <a:r>
                  <a:rPr lang="en-US" dirty="0"/>
                  <a:t> is defined by the probability density: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436" y="5809459"/>
                <a:ext cx="9752350" cy="369332"/>
              </a:xfrm>
              <a:prstGeom prst="rect">
                <a:avLst/>
              </a:prstGeom>
              <a:blipFill>
                <a:blip r:embed="rId7"/>
                <a:stretch>
                  <a:fillRect l="-50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907300" y="2292704"/>
            <a:ext cx="7790067" cy="7606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71285" y="3617083"/>
                <a:ext cx="61207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Describes how a nuclear DOF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couples electronic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what determines the rates of nonadiabatic transitions.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285" y="3617083"/>
                <a:ext cx="6120715" cy="646331"/>
              </a:xfrm>
              <a:prstGeom prst="rect">
                <a:avLst/>
              </a:prstGeom>
              <a:blipFill>
                <a:blip r:embed="rId8"/>
                <a:stretch>
                  <a:fillRect l="-89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8DE3EF-7C8E-DA78-384C-12F0929511AC}"/>
              </a:ext>
            </a:extLst>
          </p:cNvPr>
          <p:cNvSpPr txBox="1"/>
          <p:nvPr/>
        </p:nvSpPr>
        <p:spPr>
          <a:xfrm>
            <a:off x="385172" y="2353423"/>
            <a:ext cx="2412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 the </a:t>
            </a:r>
            <a:r>
              <a:rPr lang="en-US" sz="2000" b="1" dirty="0">
                <a:solidFill>
                  <a:srgbClr val="0000FF"/>
                </a:solidFill>
              </a:rPr>
              <a:t>adiabatic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0294F9-05D5-676A-CBD1-F48A8F465854}"/>
                  </a:ext>
                </a:extLst>
              </p:cNvPr>
              <p:cNvSpPr/>
              <p:nvPr/>
            </p:nvSpPr>
            <p:spPr>
              <a:xfrm>
                <a:off x="4227941" y="4805187"/>
                <a:ext cx="4077463" cy="560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0294F9-05D5-676A-CBD1-F48A8F465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41" y="4805187"/>
                <a:ext cx="4077463" cy="5605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73EE7DF-7726-D2E1-2DF7-B9C4F8E09272}"/>
              </a:ext>
            </a:extLst>
          </p:cNvPr>
          <p:cNvSpPr/>
          <p:nvPr/>
        </p:nvSpPr>
        <p:spPr>
          <a:xfrm>
            <a:off x="4020803" y="4782789"/>
            <a:ext cx="4284602" cy="7606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FDC3E-0EB3-5CDC-D58D-D7F1009EB973}"/>
              </a:ext>
            </a:extLst>
          </p:cNvPr>
          <p:cNvSpPr txBox="1"/>
          <p:nvPr/>
        </p:nvSpPr>
        <p:spPr>
          <a:xfrm>
            <a:off x="385172" y="4963072"/>
            <a:ext cx="2285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 the </a:t>
            </a:r>
            <a:r>
              <a:rPr lang="en-US" sz="2000" b="1" dirty="0">
                <a:solidFill>
                  <a:srgbClr val="008000"/>
                </a:solidFill>
              </a:rPr>
              <a:t>diabatic basis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6AA816-FAED-3F08-6742-33D23606FBAA}"/>
              </a:ext>
            </a:extLst>
          </p:cNvPr>
          <p:cNvCxnSpPr>
            <a:cxnSpLocks/>
          </p:cNvCxnSpPr>
          <p:nvPr/>
        </p:nvCxnSpPr>
        <p:spPr>
          <a:xfrm flipH="1">
            <a:off x="7114308" y="1844280"/>
            <a:ext cx="2017334" cy="5709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1F9166-68A4-CA79-982D-743F53940653}"/>
              </a:ext>
            </a:extLst>
          </p:cNvPr>
          <p:cNvSpPr txBox="1"/>
          <p:nvPr/>
        </p:nvSpPr>
        <p:spPr>
          <a:xfrm>
            <a:off x="7645630" y="1083218"/>
            <a:ext cx="45629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Diagonal BO correction to the PES!</a:t>
            </a:r>
          </a:p>
          <a:p>
            <a:r>
              <a:rPr lang="en-US" b="1" dirty="0">
                <a:solidFill>
                  <a:srgbClr val="FF0000"/>
                </a:solidFill>
              </a:rPr>
              <a:t>(ZPE of electrons)</a:t>
            </a:r>
          </a:p>
        </p:txBody>
      </p:sp>
      <p:pic>
        <p:nvPicPr>
          <p:cNvPr id="24" name="Picture 7" descr="Image result for ub logo">
            <a:extLst>
              <a:ext uri="{FF2B5EF4-FFF2-40B4-BE49-F238E27FC236}">
                <a16:creationId xmlns:a16="http://schemas.microsoft.com/office/drawing/2014/main" id="{1C269E6E-54D3-B994-1F05-FDC17A0C1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56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  <p:bldP spid="15" grpId="0"/>
      <p:bldP spid="16" grpId="0"/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B07A9E-CD6E-2B14-CBF2-A68AE0161BB2}"/>
              </a:ext>
            </a:extLst>
          </p:cNvPr>
          <p:cNvSpPr/>
          <p:nvPr/>
        </p:nvSpPr>
        <p:spPr>
          <a:xfrm>
            <a:off x="6387919" y="4797303"/>
            <a:ext cx="1931797" cy="7939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55614" y="801052"/>
                <a:ext cx="8516947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14" y="801052"/>
                <a:ext cx="8516947" cy="74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18890" y="1700865"/>
                <a:ext cx="1959447" cy="37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90" y="1700865"/>
                <a:ext cx="1959447" cy="376000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18889" y="2311843"/>
                <a:ext cx="2213426" cy="408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89" y="2311843"/>
                <a:ext cx="2213426" cy="408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Case 2: Compute the action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𝚿</m:t>
                    </m:r>
                  </m:oMath>
                </a14:m>
                <a:endParaRPr lang="en-US" sz="28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blipFill>
                <a:blip r:embed="rId5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03177" y="2196106"/>
                <a:ext cx="5607048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𝑛𝑢𝑐𝑙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𝑛𝑢𝑐𝑙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177" y="2196106"/>
                <a:ext cx="5607048" cy="639534"/>
              </a:xfrm>
              <a:prstGeom prst="rect">
                <a:avLst/>
              </a:prstGeom>
              <a:blipFill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606597" y="757473"/>
            <a:ext cx="1000104" cy="834155"/>
            <a:chOff x="4743450" y="1379075"/>
            <a:chExt cx="1800225" cy="11355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995175" y="754044"/>
            <a:ext cx="1000104" cy="834155"/>
            <a:chOff x="4743450" y="1379075"/>
            <a:chExt cx="1800225" cy="113552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83323" y="3935719"/>
                <a:ext cx="8746562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323" y="3935719"/>
                <a:ext cx="8746562" cy="639534"/>
              </a:xfrm>
              <a:prstGeom prst="rect">
                <a:avLst/>
              </a:prstGeom>
              <a:blipFill>
                <a:blip r:embed="rId7"/>
                <a:stretch>
                  <a:fillRect t="-111429" r="-767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25602" y="3214158"/>
                <a:ext cx="6872202" cy="56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602" y="3214158"/>
                <a:ext cx="6872202" cy="5671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708455" y="4884886"/>
                <a:ext cx="4611262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55" y="4884886"/>
                <a:ext cx="4611262" cy="7176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97207" y="6056738"/>
                <a:ext cx="4168834" cy="639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207" y="6056738"/>
                <a:ext cx="4168834" cy="639534"/>
              </a:xfrm>
              <a:prstGeom prst="rect">
                <a:avLst/>
              </a:prstGeom>
              <a:blipFill>
                <a:blip r:embed="rId10"/>
                <a:stretch>
                  <a:fillRect t="-112500" r="-12281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3597208" y="4729671"/>
            <a:ext cx="4931243" cy="9427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D38A8-8232-3FCB-3D09-05CC223BAA03}"/>
                  </a:ext>
                </a:extLst>
              </p:cNvPr>
              <p:cNvSpPr txBox="1"/>
              <p:nvPr/>
            </p:nvSpPr>
            <p:spPr>
              <a:xfrm>
                <a:off x="6183915" y="1642532"/>
                <a:ext cx="4343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because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is only a function of time, not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D38A8-8232-3FCB-3D09-05CC223BA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15" y="1642532"/>
                <a:ext cx="4343112" cy="369332"/>
              </a:xfrm>
              <a:prstGeom prst="rect">
                <a:avLst/>
              </a:prstGeom>
              <a:blipFill>
                <a:blip r:embed="rId11"/>
                <a:stretch>
                  <a:fillRect l="-11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DACA135-E732-D7C8-B293-1E11C24B0A21}"/>
              </a:ext>
            </a:extLst>
          </p:cNvPr>
          <p:cNvSpPr txBox="1"/>
          <p:nvPr/>
        </p:nvSpPr>
        <p:spPr>
          <a:xfrm>
            <a:off x="103264" y="3596635"/>
            <a:ext cx="181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the LHS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0931DE9-FDB7-5C10-584D-DB9DAF7F7417}"/>
              </a:ext>
            </a:extLst>
          </p:cNvPr>
          <p:cNvSpPr/>
          <p:nvPr/>
        </p:nvSpPr>
        <p:spPr>
          <a:xfrm>
            <a:off x="2294196" y="3106994"/>
            <a:ext cx="604417" cy="1468259"/>
          </a:xfrm>
          <a:prstGeom prst="leftBrace">
            <a:avLst>
              <a:gd name="adj1" fmla="val 29480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B6261F5-E9D8-80F6-9851-F24F4619A133}"/>
              </a:ext>
            </a:extLst>
          </p:cNvPr>
          <p:cNvSpPr/>
          <p:nvPr/>
        </p:nvSpPr>
        <p:spPr>
          <a:xfrm rot="7127382">
            <a:off x="8191099" y="5649132"/>
            <a:ext cx="353961" cy="636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34B6E5-9405-9C6E-6D64-A9AA83F73849}"/>
                  </a:ext>
                </a:extLst>
              </p:cNvPr>
              <p:cNvSpPr txBox="1"/>
              <p:nvPr/>
            </p:nvSpPr>
            <p:spPr>
              <a:xfrm>
                <a:off x="8732017" y="5979954"/>
                <a:ext cx="405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terms appears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an implicit function of time, via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34B6E5-9405-9C6E-6D64-A9AA83F73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017" y="5979954"/>
                <a:ext cx="4057842" cy="646331"/>
              </a:xfrm>
              <a:prstGeom prst="rect">
                <a:avLst/>
              </a:prstGeom>
              <a:blipFill>
                <a:blip r:embed="rId12"/>
                <a:stretch>
                  <a:fillRect l="-12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7" descr="Image result for ub logo">
            <a:extLst>
              <a:ext uri="{FF2B5EF4-FFF2-40B4-BE49-F238E27FC236}">
                <a16:creationId xmlns:a16="http://schemas.microsoft.com/office/drawing/2014/main" id="{78DD6BE8-EA06-333C-E25E-149F9131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57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9" grpId="0"/>
      <p:bldP spid="22" grpId="0"/>
      <p:bldP spid="23" grpId="0"/>
      <p:bldP spid="27" grpId="0"/>
      <p:bldP spid="2" grpId="0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FE4FA1-DAEB-3DEA-84E5-4170A6AF160C}"/>
              </a:ext>
            </a:extLst>
          </p:cNvPr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/>
              <p:nvPr/>
            </p:nvSpPr>
            <p:spPr>
              <a:xfrm>
                <a:off x="795074" y="1270159"/>
                <a:ext cx="370005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74" y="1270159"/>
                <a:ext cx="3700052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A898C1-18DE-E52B-4E26-E3C49FD90928}"/>
              </a:ext>
            </a:extLst>
          </p:cNvPr>
          <p:cNvSpPr txBox="1"/>
          <p:nvPr/>
        </p:nvSpPr>
        <p:spPr>
          <a:xfrm>
            <a:off x="795074" y="764916"/>
            <a:ext cx="398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1: BO with quantum nuclei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/>
              <p:nvPr/>
            </p:nvSpPr>
            <p:spPr>
              <a:xfrm>
                <a:off x="7388747" y="1270158"/>
                <a:ext cx="401904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747" y="1270158"/>
                <a:ext cx="4019049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2F23539-0606-EE00-373D-05714F22A289}"/>
              </a:ext>
            </a:extLst>
          </p:cNvPr>
          <p:cNvSpPr txBox="1"/>
          <p:nvPr/>
        </p:nvSpPr>
        <p:spPr>
          <a:xfrm>
            <a:off x="5999067" y="764916"/>
            <a:ext cx="57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2: BO with </a:t>
            </a:r>
            <a:r>
              <a:rPr lang="en-US" sz="2000" b="1" dirty="0" err="1">
                <a:solidFill>
                  <a:srgbClr val="FF0000"/>
                </a:solidFill>
              </a:rPr>
              <a:t>wavepacket</a:t>
            </a:r>
            <a:r>
              <a:rPr lang="en-US" sz="2000" b="1" dirty="0">
                <a:solidFill>
                  <a:srgbClr val="FF0000"/>
                </a:solidFill>
              </a:rPr>
              <a:t>-dressed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25B673-6818-98D0-6A48-C4CC3B1A04C4}"/>
                  </a:ext>
                </a:extLst>
              </p:cNvPr>
              <p:cNvSpPr/>
              <p:nvPr/>
            </p:nvSpPr>
            <p:spPr>
              <a:xfrm>
                <a:off x="0" y="2521580"/>
                <a:ext cx="6152710" cy="657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25B673-6818-98D0-6A48-C4CC3B1A0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1580"/>
                <a:ext cx="6152710" cy="657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39FEB3-4936-8A88-A893-80933ED06949}"/>
              </a:ext>
            </a:extLst>
          </p:cNvPr>
          <p:cNvSpPr txBox="1"/>
          <p:nvPr/>
        </p:nvSpPr>
        <p:spPr>
          <a:xfrm>
            <a:off x="4542289" y="2047417"/>
            <a:ext cx="29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Nonadiabatic, adiabatic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4CCDC2-3E97-2A8F-2889-7EAC186531F0}"/>
                  </a:ext>
                </a:extLst>
              </p:cNvPr>
              <p:cNvSpPr/>
              <p:nvPr/>
            </p:nvSpPr>
            <p:spPr>
              <a:xfrm>
                <a:off x="642276" y="3778214"/>
                <a:ext cx="3485891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4CCDC2-3E97-2A8F-2889-7EAC18653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6" y="3778214"/>
                <a:ext cx="3485891" cy="501997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083EB03-4EFF-40D6-6B06-1BEEC6E4004F}"/>
              </a:ext>
            </a:extLst>
          </p:cNvPr>
          <p:cNvSpPr txBox="1"/>
          <p:nvPr/>
        </p:nvSpPr>
        <p:spPr>
          <a:xfrm>
            <a:off x="4542289" y="3450279"/>
            <a:ext cx="29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Nonadiabatic, 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C621AD-BC6E-551E-9097-50380E0EF179}"/>
                  </a:ext>
                </a:extLst>
              </p:cNvPr>
              <p:cNvSpPr/>
              <p:nvPr/>
            </p:nvSpPr>
            <p:spPr>
              <a:xfrm>
                <a:off x="723787" y="4824231"/>
                <a:ext cx="3253006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C621AD-BC6E-551E-9097-50380E0EF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87" y="4824231"/>
                <a:ext cx="3253006" cy="501997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07A5446-DCD9-BFB5-72A5-34E26D90A9DB}"/>
              </a:ext>
            </a:extLst>
          </p:cNvPr>
          <p:cNvSpPr txBox="1"/>
          <p:nvPr/>
        </p:nvSpPr>
        <p:spPr>
          <a:xfrm>
            <a:off x="4542289" y="4458233"/>
            <a:ext cx="25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Adiabatic, adiabatic basis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91A2DD-CD04-3B61-A610-A4BC8E8A3BCE}"/>
              </a:ext>
            </a:extLst>
          </p:cNvPr>
          <p:cNvSpPr txBox="1"/>
          <p:nvPr/>
        </p:nvSpPr>
        <p:spPr>
          <a:xfrm>
            <a:off x="4542289" y="5539445"/>
            <a:ext cx="24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Adiabatic, 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EA1271-DDD7-1486-6541-11CE436003B4}"/>
                  </a:ext>
                </a:extLst>
              </p:cNvPr>
              <p:cNvSpPr/>
              <p:nvPr/>
            </p:nvSpPr>
            <p:spPr>
              <a:xfrm>
                <a:off x="695432" y="6043126"/>
                <a:ext cx="337958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EA1271-DDD7-1486-6541-11CE43600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32" y="6043126"/>
                <a:ext cx="3379580" cy="501997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36F81E9-3A85-60F2-0677-C2E423C50BF8}"/>
                  </a:ext>
                </a:extLst>
              </p:cNvPr>
              <p:cNvSpPr/>
              <p:nvPr/>
            </p:nvSpPr>
            <p:spPr>
              <a:xfrm>
                <a:off x="7388747" y="2565433"/>
                <a:ext cx="3797322" cy="639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36F81E9-3A85-60F2-0677-C2E423C5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747" y="2565433"/>
                <a:ext cx="3797322" cy="639534"/>
              </a:xfrm>
              <a:prstGeom prst="rect">
                <a:avLst/>
              </a:prstGeom>
              <a:blipFill>
                <a:blip r:embed="rId8"/>
                <a:stretch>
                  <a:fillRect t="-111429" r="-898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3AED558-8E54-C002-FAE0-9C7033CD77C8}"/>
                  </a:ext>
                </a:extLst>
              </p:cNvPr>
              <p:cNvSpPr/>
              <p:nvPr/>
            </p:nvSpPr>
            <p:spPr>
              <a:xfrm>
                <a:off x="7735381" y="3819611"/>
                <a:ext cx="251851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3AED558-8E54-C002-FAE0-9C7033CD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81" y="3819611"/>
                <a:ext cx="2518510" cy="501997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4C72F4-5430-DAE1-CFD4-6AD9662910A1}"/>
                  </a:ext>
                </a:extLst>
              </p:cNvPr>
              <p:cNvSpPr/>
              <p:nvPr/>
            </p:nvSpPr>
            <p:spPr>
              <a:xfrm>
                <a:off x="7783562" y="4824833"/>
                <a:ext cx="219201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4C72F4-5430-DAE1-CFD4-6AD966291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62" y="4824833"/>
                <a:ext cx="2192010" cy="501997"/>
              </a:xfrm>
              <a:prstGeom prst="rect">
                <a:avLst/>
              </a:prstGeom>
              <a:blipFill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738A4A-4D4B-5D21-5693-B41134F35FAD}"/>
                  </a:ext>
                </a:extLst>
              </p:cNvPr>
              <p:cNvSpPr/>
              <p:nvPr/>
            </p:nvSpPr>
            <p:spPr>
              <a:xfrm>
                <a:off x="7768895" y="6165381"/>
                <a:ext cx="2412199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738A4A-4D4B-5D21-5693-B41134F35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895" y="6165381"/>
                <a:ext cx="2412199" cy="501997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7" descr="Image result for ub logo">
            <a:extLst>
              <a:ext uri="{FF2B5EF4-FFF2-40B4-BE49-F238E27FC236}">
                <a16:creationId xmlns:a16="http://schemas.microsoft.com/office/drawing/2014/main" id="{6FEFFB1D-9F67-C9DF-591A-9C846CF2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55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BBB02-277A-02C5-5C5D-61C699FA4BEC}"/>
                  </a:ext>
                </a:extLst>
              </p:cNvPr>
              <p:cNvSpPr txBox="1"/>
              <p:nvPr/>
            </p:nvSpPr>
            <p:spPr>
              <a:xfrm>
                <a:off x="1147916" y="1938979"/>
                <a:ext cx="10053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 Wavefunction in a </a:t>
                </a:r>
                <a:r>
                  <a:rPr lang="en-US" b="1" dirty="0">
                    <a:solidFill>
                      <a:srgbClr val="FF0000"/>
                    </a:solidFill>
                  </a:rPr>
                  <a:t>position representation</a:t>
                </a:r>
                <a:r>
                  <a:rPr lang="en-US" dirty="0"/>
                  <a:t> – representation in the basis of position states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BBB02-277A-02C5-5C5D-61C699FA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16" y="1938979"/>
                <a:ext cx="10053484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858E78-BE70-515B-8DD6-DD7EB6BE7921}"/>
                  </a:ext>
                </a:extLst>
              </p:cNvPr>
              <p:cNvSpPr txBox="1"/>
              <p:nvPr/>
            </p:nvSpPr>
            <p:spPr>
              <a:xfrm>
                <a:off x="1199535" y="969949"/>
                <a:ext cx="32053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  Abstract wavefunction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858E78-BE70-515B-8DD6-DD7EB6BE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35" y="969949"/>
                <a:ext cx="3205316" cy="369332"/>
              </a:xfrm>
              <a:prstGeom prst="rect">
                <a:avLst/>
              </a:prstGeom>
              <a:blipFill>
                <a:blip r:embed="rId3"/>
                <a:stretch>
                  <a:fillRect l="-2662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6182E6-9FB1-3222-7317-8B55D8D2DFD8}"/>
                  </a:ext>
                </a:extLst>
              </p:cNvPr>
              <p:cNvSpPr txBox="1"/>
              <p:nvPr/>
            </p:nvSpPr>
            <p:spPr>
              <a:xfrm>
                <a:off x="5444612" y="969949"/>
                <a:ext cx="58084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Position states (Hilbert space)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6182E6-9FB1-3222-7317-8B55D8D2D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612" y="969949"/>
                <a:ext cx="5808407" cy="369332"/>
              </a:xfrm>
              <a:prstGeom prst="rect">
                <a:avLst/>
              </a:prstGeom>
              <a:blipFill>
                <a:blip r:embed="rId4"/>
                <a:stretch>
                  <a:fillRect l="-419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04D8B9-3821-ADC5-4713-4BA32B42EAFA}"/>
                  </a:ext>
                </a:extLst>
              </p:cNvPr>
              <p:cNvSpPr txBox="1"/>
              <p:nvPr/>
            </p:nvSpPr>
            <p:spPr>
              <a:xfrm>
                <a:off x="3704302" y="2865571"/>
                <a:ext cx="4783394" cy="412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d>
                      </m:e>
                    </m:nary>
                    <m:d>
                      <m:dPr>
                        <m:begChr m:val="⟨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04D8B9-3821-ADC5-4713-4BA32B4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302" y="2865571"/>
                <a:ext cx="4783394" cy="412164"/>
              </a:xfrm>
              <a:prstGeom prst="rect">
                <a:avLst/>
              </a:prstGeom>
              <a:blipFill>
                <a:blip r:embed="rId5"/>
                <a:stretch>
                  <a:fillRect l="-1786" t="-132353" b="-19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8BE16E-4BC9-A89B-E7D2-2C0FCD8FC140}"/>
                  </a:ext>
                </a:extLst>
              </p:cNvPr>
              <p:cNvSpPr txBox="1"/>
              <p:nvPr/>
            </p:nvSpPr>
            <p:spPr>
              <a:xfrm>
                <a:off x="3920613" y="2342465"/>
                <a:ext cx="3937819" cy="412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1=</m:t>
                    </m:r>
                    <m:nary>
                      <m:naryPr>
                        <m:subHide m:val="on"/>
                        <m:supHide m:val="on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    Complete basis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8BE16E-4BC9-A89B-E7D2-2C0FCD8FC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613" y="2342465"/>
                <a:ext cx="3937819" cy="412164"/>
              </a:xfrm>
              <a:prstGeom prst="rect">
                <a:avLst/>
              </a:prstGeom>
              <a:blipFill>
                <a:blip r:embed="rId6"/>
                <a:stretch>
                  <a:fillRect t="-132353" b="-19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1E8DDD-CE8D-57D9-913B-EE353271FED1}"/>
                  </a:ext>
                </a:extLst>
              </p:cNvPr>
              <p:cNvSpPr txBox="1"/>
              <p:nvPr/>
            </p:nvSpPr>
            <p:spPr>
              <a:xfrm>
                <a:off x="1147916" y="4116655"/>
                <a:ext cx="89670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 Likewise, the </a:t>
                </a:r>
                <a:r>
                  <a:rPr lang="en-US" b="1" dirty="0">
                    <a:solidFill>
                      <a:srgbClr val="0000FF"/>
                    </a:solidFill>
                  </a:rPr>
                  <a:t>momentum representation</a:t>
                </a:r>
                <a:r>
                  <a:rPr lang="en-US" dirty="0"/>
                  <a:t> of a wavefunction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1E8DDD-CE8D-57D9-913B-EE353271F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16" y="4116655"/>
                <a:ext cx="896701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5B58028-25FD-5EB3-855F-59AA4E2A328A}"/>
              </a:ext>
            </a:extLst>
          </p:cNvPr>
          <p:cNvSpPr txBox="1"/>
          <p:nvPr/>
        </p:nvSpPr>
        <p:spPr>
          <a:xfrm>
            <a:off x="1155290" y="293548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021251-7638-3799-6403-2834EE0AE128}"/>
                  </a:ext>
                </a:extLst>
              </p:cNvPr>
              <p:cNvSpPr txBox="1"/>
              <p:nvPr/>
            </p:nvSpPr>
            <p:spPr>
              <a:xfrm>
                <a:off x="3397045" y="3418707"/>
                <a:ext cx="87949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  is essentially an expansion coefficient in the basis of coordinate states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Can be regarded as DVR (grid representation of the wavefunction)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021251-7638-3799-6403-2834EE0AE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45" y="3418707"/>
                <a:ext cx="8794955" cy="646331"/>
              </a:xfrm>
              <a:prstGeom prst="rect">
                <a:avLst/>
              </a:prstGeom>
              <a:blipFill>
                <a:blip r:embed="rId8"/>
                <a:stretch>
                  <a:fillRect l="-554" t="-68868" b="-6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7" descr="Image result for ub logo">
            <a:extLst>
              <a:ext uri="{FF2B5EF4-FFF2-40B4-BE49-F238E27FC236}">
                <a16:creationId xmlns:a16="http://schemas.microsoft.com/office/drawing/2014/main" id="{B4754B7C-4DC9-CC8D-3515-0BEA2BC05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A98F7B-EDF7-C1DF-A952-7960A14AADC0}"/>
                  </a:ext>
                </a:extLst>
              </p:cNvPr>
              <p:cNvSpPr txBox="1"/>
              <p:nvPr/>
            </p:nvSpPr>
            <p:spPr>
              <a:xfrm>
                <a:off x="2974256" y="4590892"/>
                <a:ext cx="4576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dirty="0"/>
                  <a:t>  only electrons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A98F7B-EDF7-C1DF-A952-7960A14AA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56" y="4590892"/>
                <a:ext cx="4576920" cy="369332"/>
              </a:xfrm>
              <a:prstGeom prst="rect">
                <a:avLst/>
              </a:prstGeom>
              <a:blipFill>
                <a:blip r:embed="rId10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9E55220-8C34-683C-D145-B3945D46861E}"/>
              </a:ext>
            </a:extLst>
          </p:cNvPr>
          <p:cNvSpPr txBox="1"/>
          <p:nvPr/>
        </p:nvSpPr>
        <p:spPr>
          <a:xfrm>
            <a:off x="193993" y="5510641"/>
            <a:ext cx="245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Hilbert spaces: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B96B6B-42A5-91DC-A4C3-34913D10C564}"/>
                  </a:ext>
                </a:extLst>
              </p:cNvPr>
              <p:cNvSpPr txBox="1"/>
              <p:nvPr/>
            </p:nvSpPr>
            <p:spPr>
              <a:xfrm>
                <a:off x="2974256" y="5011841"/>
                <a:ext cx="4894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  only nuclei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B96B6B-42A5-91DC-A4C3-34913D10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56" y="5011841"/>
                <a:ext cx="4894008" cy="369332"/>
              </a:xfrm>
              <a:prstGeom prst="rect">
                <a:avLst/>
              </a:prstGeom>
              <a:blipFill>
                <a:blip r:embed="rId11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DF7F94-86B3-9732-4BF6-E399970027E3}"/>
                  </a:ext>
                </a:extLst>
              </p:cNvPr>
              <p:cNvSpPr txBox="1"/>
              <p:nvPr/>
            </p:nvSpPr>
            <p:spPr>
              <a:xfrm>
                <a:off x="2974256" y="5381173"/>
                <a:ext cx="6740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both electrons and nuclei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DF7F94-86B3-9732-4BF6-E399970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56" y="5381173"/>
                <a:ext cx="6740015" cy="369332"/>
              </a:xfrm>
              <a:prstGeom prst="rect">
                <a:avLst/>
              </a:prstGeom>
              <a:blipFill>
                <a:blip r:embed="rId12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F20521-9CB8-C5EC-1D3E-C33A034E8131}"/>
                  </a:ext>
                </a:extLst>
              </p:cNvPr>
              <p:cNvSpPr txBox="1"/>
              <p:nvPr/>
            </p:nvSpPr>
            <p:spPr>
              <a:xfrm>
                <a:off x="5444612" y="1328935"/>
                <a:ext cx="5808407" cy="40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Momentum states (Hilbert space)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F20521-9CB8-C5EC-1D3E-C33A034E8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612" y="1328935"/>
                <a:ext cx="5808407" cy="405880"/>
              </a:xfrm>
              <a:prstGeom prst="rect">
                <a:avLst/>
              </a:prstGeom>
              <a:blipFill>
                <a:blip r:embed="rId13"/>
                <a:stretch>
                  <a:fillRect l="-4197" t="-102985" b="-1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6A8AFF-6318-550C-A9F1-9DFCC48F4CD1}"/>
                  </a:ext>
                </a:extLst>
              </p:cNvPr>
              <p:cNvSpPr txBox="1"/>
              <p:nvPr/>
            </p:nvSpPr>
            <p:spPr>
              <a:xfrm>
                <a:off x="2998837" y="5904279"/>
                <a:ext cx="864255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  projection on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operator of electronic DOF (electronic coordinate operator), but a function of nuclear DOF -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6A8AFF-6318-550C-A9F1-9DFCC48F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37" y="5904279"/>
                <a:ext cx="8642557" cy="646331"/>
              </a:xfrm>
              <a:prstGeom prst="rect">
                <a:avLst/>
              </a:prstGeom>
              <a:blipFill>
                <a:blip r:embed="rId14"/>
                <a:stretch>
                  <a:fillRect l="-635" t="-68868" b="-6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1C871CC-EA0F-C0A3-A213-46F189744C74}"/>
              </a:ext>
            </a:extLst>
          </p:cNvPr>
          <p:cNvSpPr txBox="1"/>
          <p:nvPr/>
        </p:nvSpPr>
        <p:spPr>
          <a:xfrm>
            <a:off x="1180251" y="96226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Wavefunction and selection of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3727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E284AB40-411B-EF49-2155-C78F7D42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45E2A8-37BD-2EA9-9D26-977E71985C84}"/>
                  </a:ext>
                </a:extLst>
              </p:cNvPr>
              <p:cNvSpPr txBox="1"/>
              <p:nvPr/>
            </p:nvSpPr>
            <p:spPr>
              <a:xfrm>
                <a:off x="4234156" y="1517486"/>
                <a:ext cx="3362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45E2A8-37BD-2EA9-9D26-977E71985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156" y="1517486"/>
                <a:ext cx="3362632" cy="404983"/>
              </a:xfrm>
              <a:prstGeom prst="rect">
                <a:avLst/>
              </a:prstGeom>
              <a:blipFill>
                <a:blip r:embed="rId3"/>
                <a:stretch>
                  <a:fillRect l="-1452" t="-156061" r="-6534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F4B532-FF54-C277-A101-F4C7E158A636}"/>
                  </a:ext>
                </a:extLst>
              </p:cNvPr>
              <p:cNvSpPr txBox="1"/>
              <p:nvPr/>
            </p:nvSpPr>
            <p:spPr>
              <a:xfrm>
                <a:off x="3775543" y="2261564"/>
                <a:ext cx="3689924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F4B532-FF54-C277-A101-F4C7E158A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543" y="2261564"/>
                <a:ext cx="3689924" cy="411395"/>
              </a:xfrm>
              <a:prstGeom prst="rect">
                <a:avLst/>
              </a:prstGeom>
              <a:blipFill>
                <a:blip r:embed="rId4"/>
                <a:stretch>
                  <a:fillRect t="-447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/>
              <p:nvPr/>
            </p:nvSpPr>
            <p:spPr>
              <a:xfrm>
                <a:off x="4104488" y="6193368"/>
                <a:ext cx="4680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88" y="6193368"/>
                <a:ext cx="4680155" cy="369332"/>
              </a:xfrm>
              <a:prstGeom prst="rect">
                <a:avLst/>
              </a:prstGeom>
              <a:blipFill>
                <a:blip r:embed="rId5"/>
                <a:stretch>
                  <a:fillRect l="-6250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8A7933-7F98-A79E-0DB1-9711E78FEFE5}"/>
                  </a:ext>
                </a:extLst>
              </p:cNvPr>
              <p:cNvSpPr txBox="1"/>
              <p:nvPr/>
            </p:nvSpPr>
            <p:spPr>
              <a:xfrm>
                <a:off x="1464963" y="3435435"/>
                <a:ext cx="3514552" cy="6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Adiabatic (Hamiltonian is diagonal):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8A7933-7F98-A79E-0DB1-9711E78FE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63" y="3435435"/>
                <a:ext cx="3514552" cy="681982"/>
              </a:xfrm>
              <a:prstGeom prst="rect">
                <a:avLst/>
              </a:prstGeom>
              <a:blipFill>
                <a:blip r:embed="rId6"/>
                <a:stretch>
                  <a:fillRect l="-1386" t="-5405" r="-867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7133-5115-89D4-7807-2234F59413C6}"/>
                  </a:ext>
                </a:extLst>
              </p:cNvPr>
              <p:cNvSpPr txBox="1"/>
              <p:nvPr/>
            </p:nvSpPr>
            <p:spPr>
              <a:xfrm>
                <a:off x="6736467" y="3358548"/>
                <a:ext cx="3263136" cy="688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</a:rPr>
                  <a:t>Diabatic (NACs are exactly zero):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7133-5115-89D4-7807-2234F594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7" y="3358548"/>
                <a:ext cx="3263136" cy="688394"/>
              </a:xfrm>
              <a:prstGeom prst="rect">
                <a:avLst/>
              </a:prstGeom>
              <a:blipFill>
                <a:blip r:embed="rId7"/>
                <a:stretch>
                  <a:fillRect l="-1121" t="-5310" r="-1121" b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90043E-A24E-9CC0-0041-DDCFA883966B}"/>
                  </a:ext>
                </a:extLst>
              </p:cNvPr>
              <p:cNvSpPr txBox="1"/>
              <p:nvPr/>
            </p:nvSpPr>
            <p:spPr>
              <a:xfrm>
                <a:off x="4602866" y="4017132"/>
                <a:ext cx="2231923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90043E-A24E-9CC0-0041-DDCFA8839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866" y="4017132"/>
                <a:ext cx="2231923" cy="404983"/>
              </a:xfrm>
              <a:prstGeom prst="rect">
                <a:avLst/>
              </a:prstGeom>
              <a:blipFill>
                <a:blip r:embed="rId8"/>
                <a:stretch>
                  <a:fillRect l="-13115" t="-156061" r="-12568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EF8305-C4E4-4B40-FE0F-0AE7576BB95B}"/>
                  </a:ext>
                </a:extLst>
              </p:cNvPr>
              <p:cNvSpPr txBox="1"/>
              <p:nvPr/>
            </p:nvSpPr>
            <p:spPr>
              <a:xfrm>
                <a:off x="3775543" y="5514151"/>
                <a:ext cx="2428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EF8305-C4E4-4B40-FE0F-0AE7576BB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543" y="5514151"/>
                <a:ext cx="2428568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1EC342-5CB9-8B1B-F137-77D36DDBDFBE}"/>
                  </a:ext>
                </a:extLst>
              </p:cNvPr>
              <p:cNvSpPr txBox="1"/>
              <p:nvPr/>
            </p:nvSpPr>
            <p:spPr>
              <a:xfrm>
                <a:off x="1774821" y="4656178"/>
                <a:ext cx="2802193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1EC342-5CB9-8B1B-F137-77D36DDBD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1" y="4656178"/>
                <a:ext cx="2802193" cy="404983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208D16-60D9-7152-5752-37C90076EE86}"/>
                  </a:ext>
                </a:extLst>
              </p:cNvPr>
              <p:cNvSpPr txBox="1"/>
              <p:nvPr/>
            </p:nvSpPr>
            <p:spPr>
              <a:xfrm>
                <a:off x="7266236" y="4655844"/>
                <a:ext cx="2733367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208D16-60D9-7152-5752-37C90076E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236" y="4655844"/>
                <a:ext cx="2733367" cy="404983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12491-496D-B0CB-D17A-8BDFF8D9E0D7}"/>
                  </a:ext>
                </a:extLst>
              </p:cNvPr>
              <p:cNvSpPr txBox="1"/>
              <p:nvPr/>
            </p:nvSpPr>
            <p:spPr>
              <a:xfrm>
                <a:off x="6487387" y="5466794"/>
                <a:ext cx="2699410" cy="376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12491-496D-B0CB-D17A-8BDFF8D9E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87" y="5466794"/>
                <a:ext cx="2699410" cy="376193"/>
              </a:xfrm>
              <a:prstGeom prst="rect">
                <a:avLst/>
              </a:prstGeom>
              <a:blipFill>
                <a:blip r:embed="rId12"/>
                <a:stretch>
                  <a:fillRect t="-8197" r="-180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16A315-AE73-62F8-7ABE-40D3E66E598C}"/>
                  </a:ext>
                </a:extLst>
              </p:cNvPr>
              <p:cNvSpPr txBox="1"/>
              <p:nvPr/>
            </p:nvSpPr>
            <p:spPr>
              <a:xfrm>
                <a:off x="3083325" y="972593"/>
                <a:ext cx="65167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electronic coordinates, </a:t>
                </a:r>
                <a:r>
                  <a:rPr lang="en-US" dirty="0" err="1"/>
                  <a:t>i-th</a:t>
                </a:r>
                <a:r>
                  <a:rPr lang="en-US" dirty="0"/>
                  <a:t> basis state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16A315-AE73-62F8-7ABE-40D3E66E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325" y="972593"/>
                <a:ext cx="6516705" cy="369332"/>
              </a:xfrm>
              <a:prstGeom prst="rect">
                <a:avLst/>
              </a:prstGeom>
              <a:blipFill>
                <a:blip r:embed="rId13"/>
                <a:stretch>
                  <a:fillRect l="-28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56C5377-70F0-7242-623C-3E59F3C80B4C}"/>
              </a:ext>
            </a:extLst>
          </p:cNvPr>
          <p:cNvSpPr txBox="1"/>
          <p:nvPr/>
        </p:nvSpPr>
        <p:spPr>
          <a:xfrm>
            <a:off x="206177" y="1585563"/>
            <a:ext cx="38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Shorthand notation for the entire basis: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CD5ECF-2509-176D-A37B-5B22C754A562}"/>
              </a:ext>
            </a:extLst>
          </p:cNvPr>
          <p:cNvSpPr/>
          <p:nvPr/>
        </p:nvSpPr>
        <p:spPr>
          <a:xfrm>
            <a:off x="2772697" y="2371232"/>
            <a:ext cx="1002846" cy="192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6068B-C0A4-6A94-3D7B-E57B44819537}"/>
              </a:ext>
            </a:extLst>
          </p:cNvPr>
          <p:cNvSpPr txBox="1"/>
          <p:nvPr/>
        </p:nvSpPr>
        <p:spPr>
          <a:xfrm>
            <a:off x="660147" y="2101676"/>
            <a:ext cx="177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Matrix elements </a:t>
            </a:r>
          </a:p>
          <a:p>
            <a:pPr algn="ctr"/>
            <a:r>
              <a:rPr lang="en-US" dirty="0"/>
              <a:t>(scalars)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D9D7487-C058-28CF-28CD-DB34785F442D}"/>
              </a:ext>
            </a:extLst>
          </p:cNvPr>
          <p:cNvSpPr/>
          <p:nvPr/>
        </p:nvSpPr>
        <p:spPr>
          <a:xfrm rot="10800000">
            <a:off x="7802595" y="2322026"/>
            <a:ext cx="1002846" cy="192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F08AA-8C3F-31ED-6178-33DB9197E017}"/>
              </a:ext>
            </a:extLst>
          </p:cNvPr>
          <p:cNvSpPr txBox="1"/>
          <p:nvPr/>
        </p:nvSpPr>
        <p:spPr>
          <a:xfrm>
            <a:off x="9200177" y="2185148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EBB28-6EDB-24A4-B20A-8DEAC1B3F24C}"/>
              </a:ext>
            </a:extLst>
          </p:cNvPr>
          <p:cNvSpPr txBox="1"/>
          <p:nvPr/>
        </p:nvSpPr>
        <p:spPr>
          <a:xfrm>
            <a:off x="5161884" y="2916755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Basis: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9DD0A2B-7D3F-4B9C-237F-B166A53AE15D}"/>
              </a:ext>
            </a:extLst>
          </p:cNvPr>
          <p:cNvSpPr/>
          <p:nvPr/>
        </p:nvSpPr>
        <p:spPr>
          <a:xfrm rot="2627072">
            <a:off x="4979515" y="3378420"/>
            <a:ext cx="290575" cy="564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5D0D3C7-3D5F-305D-A157-0674CB470282}"/>
              </a:ext>
            </a:extLst>
          </p:cNvPr>
          <p:cNvSpPr/>
          <p:nvPr/>
        </p:nvSpPr>
        <p:spPr>
          <a:xfrm rot="18363017">
            <a:off x="6196389" y="3340110"/>
            <a:ext cx="290575" cy="564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7738B8-F029-6BE6-FACB-5D0E3CD46C3D}"/>
              </a:ext>
            </a:extLst>
          </p:cNvPr>
          <p:cNvSpPr txBox="1"/>
          <p:nvPr/>
        </p:nvSpPr>
        <p:spPr>
          <a:xfrm>
            <a:off x="4979515" y="4711606"/>
            <a:ext cx="1563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Hamiltonians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798701-7B59-42A6-4A7E-2A8BC7690F3B}"/>
              </a:ext>
            </a:extLst>
          </p:cNvPr>
          <p:cNvSpPr txBox="1"/>
          <p:nvPr/>
        </p:nvSpPr>
        <p:spPr>
          <a:xfrm>
            <a:off x="46330" y="5522237"/>
            <a:ext cx="3397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Transformation between bases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B2B89C-A20E-6EE0-2D68-73E3BA9D7919}"/>
              </a:ext>
            </a:extLst>
          </p:cNvPr>
          <p:cNvSpPr txBox="1"/>
          <p:nvPr/>
        </p:nvSpPr>
        <p:spPr>
          <a:xfrm>
            <a:off x="90945" y="6112038"/>
            <a:ext cx="3684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Wavefunction should be invariant</a:t>
            </a:r>
          </a:p>
          <a:p>
            <a:r>
              <a:rPr lang="en-US" sz="2000" dirty="0" err="1"/>
              <a:t>w.r.t.</a:t>
            </a:r>
            <a:r>
              <a:rPr lang="en-US" sz="2000" dirty="0"/>
              <a:t> the basis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9CCC6-F5A8-0553-EA31-1157989DB3E1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Shorthand notation. Adiabatic and Diabatic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23072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E284AB40-411B-EF49-2155-C78F7D42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/>
              <p:nvPr/>
            </p:nvSpPr>
            <p:spPr>
              <a:xfrm>
                <a:off x="4281469" y="1100258"/>
                <a:ext cx="4680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469" y="1100258"/>
                <a:ext cx="4680155" cy="369332"/>
              </a:xfrm>
              <a:prstGeom prst="rect">
                <a:avLst/>
              </a:prstGeom>
              <a:blipFill>
                <a:blip r:embed="rId3"/>
                <a:stretch>
                  <a:fillRect l="-6250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BB2B89C-A20E-6EE0-2D68-73E3BA9D7919}"/>
              </a:ext>
            </a:extLst>
          </p:cNvPr>
          <p:cNvSpPr txBox="1"/>
          <p:nvPr/>
        </p:nvSpPr>
        <p:spPr>
          <a:xfrm>
            <a:off x="267926" y="1018928"/>
            <a:ext cx="3684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Wavefunction should be invariant</a:t>
            </a:r>
          </a:p>
          <a:p>
            <a:r>
              <a:rPr lang="en-US" sz="2000" dirty="0" err="1"/>
              <a:t>w.r.t.</a:t>
            </a:r>
            <a:r>
              <a:rPr lang="en-US" sz="2000" dirty="0"/>
              <a:t> the basis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9CCC6-F5A8-0553-EA31-1157989DB3E1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TD-SE in the Shorthand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8A3875-643C-EC82-C50F-6E27888C2C6A}"/>
                  </a:ext>
                </a:extLst>
              </p:cNvPr>
              <p:cNvSpPr txBox="1"/>
              <p:nvPr/>
            </p:nvSpPr>
            <p:spPr>
              <a:xfrm>
                <a:off x="3873697" y="2930414"/>
                <a:ext cx="46801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8A3875-643C-EC82-C50F-6E27888C2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697" y="2930414"/>
                <a:ext cx="4680155" cy="646331"/>
              </a:xfrm>
              <a:prstGeom prst="rect">
                <a:avLst/>
              </a:prstGeom>
              <a:blipFill>
                <a:blip r:embed="rId4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566433-2934-5065-8D2E-4DA90B2F4E2C}"/>
                  </a:ext>
                </a:extLst>
              </p:cNvPr>
              <p:cNvSpPr txBox="1"/>
              <p:nvPr/>
            </p:nvSpPr>
            <p:spPr>
              <a:xfrm>
                <a:off x="3048000" y="1778543"/>
                <a:ext cx="60960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566433-2934-5065-8D2E-4DA90B2F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778543"/>
                <a:ext cx="6096000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11C480-C561-27AF-0C36-063BD2BA7E93}"/>
                  </a:ext>
                </a:extLst>
              </p:cNvPr>
              <p:cNvSpPr txBox="1"/>
              <p:nvPr/>
            </p:nvSpPr>
            <p:spPr>
              <a:xfrm>
                <a:off x="1707267" y="2449288"/>
                <a:ext cx="3362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11C480-C561-27AF-0C36-063BD2BA7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67" y="2449288"/>
                <a:ext cx="3362632" cy="404983"/>
              </a:xfrm>
              <a:prstGeom prst="rect">
                <a:avLst/>
              </a:prstGeom>
              <a:blipFill>
                <a:blip r:embed="rId6"/>
                <a:stretch>
                  <a:fillRect l="-1268" t="-156061" r="-6522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B3E110-5518-7AFD-7A4D-2B55405BDD27}"/>
                  </a:ext>
                </a:extLst>
              </p:cNvPr>
              <p:cNvSpPr/>
              <p:nvPr/>
            </p:nvSpPr>
            <p:spPr>
              <a:xfrm>
                <a:off x="7237973" y="2397559"/>
                <a:ext cx="21185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B3E110-5518-7AFD-7A4D-2B55405BD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73" y="2397559"/>
                <a:ext cx="21185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C77E55-6901-CE47-983F-A2F94FFE99E2}"/>
                  </a:ext>
                </a:extLst>
              </p:cNvPr>
              <p:cNvSpPr txBox="1"/>
              <p:nvPr/>
            </p:nvSpPr>
            <p:spPr>
              <a:xfrm>
                <a:off x="2865624" y="3887743"/>
                <a:ext cx="60960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C77E55-6901-CE47-983F-A2F94FFE9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624" y="3887743"/>
                <a:ext cx="6096000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16F082D-2AAB-C101-C280-063B0DBCBAD7}"/>
              </a:ext>
            </a:extLst>
          </p:cNvPr>
          <p:cNvSpPr txBox="1"/>
          <p:nvPr/>
        </p:nvSpPr>
        <p:spPr>
          <a:xfrm>
            <a:off x="452284" y="5378245"/>
            <a:ext cx="119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86CDC3-A2BA-4967-0C69-F41E214B1203}"/>
                  </a:ext>
                </a:extLst>
              </p:cNvPr>
              <p:cNvSpPr txBox="1"/>
              <p:nvPr/>
            </p:nvSpPr>
            <p:spPr>
              <a:xfrm>
                <a:off x="2634789" y="4813534"/>
                <a:ext cx="898694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𝒓𝒆𝒑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𝒓𝒆𝒑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𝒓𝒆𝒑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86CDC3-A2BA-4967-0C69-F41E214B1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789" y="4813534"/>
                <a:ext cx="8986940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B5666B2-0D61-4B97-2190-540702906EEF}"/>
                  </a:ext>
                </a:extLst>
              </p:cNvPr>
              <p:cNvSpPr txBox="1"/>
              <p:nvPr/>
            </p:nvSpPr>
            <p:spPr>
              <a:xfrm>
                <a:off x="1889995" y="5839072"/>
                <a:ext cx="898694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𝒓𝒆𝒑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e>
                          </m:d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𝒓𝒆𝒑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B5666B2-0D61-4B97-2190-54070290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995" y="5839072"/>
                <a:ext cx="8986940" cy="708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454F398-AB94-659F-FEC9-FE1B59CEB935}"/>
              </a:ext>
            </a:extLst>
          </p:cNvPr>
          <p:cNvSpPr/>
          <p:nvPr/>
        </p:nvSpPr>
        <p:spPr>
          <a:xfrm>
            <a:off x="2743099" y="5722046"/>
            <a:ext cx="7395688" cy="9427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4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01586" y="1954228"/>
            <a:ext cx="109632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Basic Concepts and Terminology of </a:t>
            </a:r>
            <a:r>
              <a:rPr lang="pt-BR" sz="4000" i="1" dirty="0"/>
              <a:t>Nonadiabatic Dynamics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65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24231" y="2603157"/>
            <a:ext cx="1052051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Transformations. Ehrenfest Dynamics. </a:t>
            </a:r>
          </a:p>
          <a:p>
            <a:pPr algn="ctr">
              <a:buNone/>
            </a:pPr>
            <a:r>
              <a:rPr lang="pt-BR" sz="4000" i="1" dirty="0"/>
              <a:t>Some Implementation Detail In Libra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414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08832" y="719461"/>
            <a:ext cx="693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Implemented in </a:t>
            </a:r>
            <a:r>
              <a:rPr lang="en-US" sz="1400" b="1" dirty="0">
                <a:solidFill>
                  <a:srgbClr val="008000"/>
                </a:solidFill>
              </a:rPr>
              <a:t>Libra: </a:t>
            </a:r>
            <a:r>
              <a:rPr lang="en-US" sz="1400" b="1" dirty="0">
                <a:solidFill>
                  <a:srgbClr val="0000FF"/>
                </a:solidFill>
              </a:rPr>
              <a:t>https://quantum-dynamics-hub.github.io/libra/index.html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608343" y="94290"/>
            <a:ext cx="74434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/>
              <a:t>Libra as a workhorse of our developments</a:t>
            </a:r>
          </a:p>
        </p:txBody>
      </p:sp>
      <p:pic>
        <p:nvPicPr>
          <p:cNvPr id="25" name="Picture 14" descr="logo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88" y="552738"/>
            <a:ext cx="16843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23583" y="1314241"/>
            <a:ext cx="16898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050" dirty="0" err="1">
                <a:solidFill>
                  <a:srgbClr val="0000FF"/>
                </a:solidFill>
              </a:rPr>
              <a:t>Akimov</a:t>
            </a:r>
            <a:r>
              <a:rPr lang="en-US" altLang="en-US" sz="1050" dirty="0">
                <a:solidFill>
                  <a:srgbClr val="0000FF"/>
                </a:solidFill>
              </a:rPr>
              <a:t> </a:t>
            </a:r>
            <a:r>
              <a:rPr lang="en-US" altLang="en-US" sz="1050" i="1" dirty="0">
                <a:solidFill>
                  <a:srgbClr val="0000FF"/>
                </a:solidFill>
              </a:rPr>
              <a:t>JCC,</a:t>
            </a:r>
            <a:r>
              <a:rPr lang="en-US" altLang="en-US" sz="1050" dirty="0">
                <a:solidFill>
                  <a:srgbClr val="0000FF"/>
                </a:solidFill>
              </a:rPr>
              <a:t> </a:t>
            </a:r>
            <a:r>
              <a:rPr lang="en-US" altLang="en-US" sz="1050" b="1" dirty="0">
                <a:solidFill>
                  <a:srgbClr val="0000FF"/>
                </a:solidFill>
              </a:rPr>
              <a:t>2016</a:t>
            </a:r>
            <a:r>
              <a:rPr lang="en-US" altLang="en-US" sz="1050" dirty="0">
                <a:solidFill>
                  <a:srgbClr val="0000FF"/>
                </a:solidFill>
              </a:rPr>
              <a:t>, 37, 1626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1871" y="1600381"/>
            <a:ext cx="358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of the implemented methods: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673352" y="2001938"/>
          <a:ext cx="8839200" cy="47962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111359512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1800769192"/>
                    </a:ext>
                  </a:extLst>
                </a:gridCol>
              </a:tblGrid>
              <a:tr h="236087">
                <a:tc>
                  <a:txBody>
                    <a:bodyPr/>
                    <a:lstStyle/>
                    <a:p>
                      <a:r>
                        <a:rPr lang="en-US" sz="11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82353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Surface hopping schemes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Tully, J. C.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1990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93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1061 (FSSH); Wang, L.,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et al.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JCTC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2014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10, 3598 (GFSH);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J. Phys. Soc.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Jpn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2015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84, 094002 (MSSH)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152324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Decoherence schemes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Granucci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G.;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Persico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126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134114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(SDM);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Nelson, T.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138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224111. (ID-A, ID-S); 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Jaeger, H. M.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et al.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2012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137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, 22A545 (DISH)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28835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Dephasing times 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Smith, B.;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J.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Chem.Phys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151, 124107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V.;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O. V.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Phys. Chem. Lett.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3857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Sifain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E.; Wang, L.;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Tretiak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O. V.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Granucci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G.;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Persico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126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134114.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07206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Neglect of back-reaction (NBRA)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O. V.; Duncan, W. R.;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V. V.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 Surf. Sci.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30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688821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Boltzmann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-corrected Ehrenfest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Bastida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 Phys. Lett.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2006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417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53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Smith, B.;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J.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Chem.Phys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151, 124107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474898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corrections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V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Phys. Chem. Lett.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6096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79275"/>
                  </a:ext>
                </a:extLst>
              </a:tr>
              <a:tr h="49877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Fernandez-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Alberti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et al. </a:t>
                      </a:r>
                      <a:r>
                        <a:rPr lang="en-US" sz="12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2012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137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014512 (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mincost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);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Temen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AVA.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JPCL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12, 10587-10597 (stochastic)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82208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Interfaces with ES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DFTB+ (Smith, B.; AVA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JPCL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11, 1456),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QE (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Pradhan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JPCM,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30, 484002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), CP2K (Smith, B. A. et al. JCTC, 2021, 17, 678), Gaussian, GAMESS (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Sato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PCCP,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20, 25275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6692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Exact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Kosloff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D. and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Kosloff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R. J.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hem.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35-53 (SOFT);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Colbert, D. T. and Miller, W. H. </a:t>
                      </a:r>
                      <a:r>
                        <a:rPr lang="en-US" sz="12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1992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1982-1991 (</a:t>
                      </a:r>
                      <a:r>
                        <a:rPr lang="en-US" sz="12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Colert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-Miller DVR)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84529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Temen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Int. J. Quant. Chem.,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120, e26373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95425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410200" y="975299"/>
            <a:ext cx="4773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https://github.com/Quantum-Dynamics-Hub/libra-code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2572" y="1278284"/>
            <a:ext cx="5117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Examples&amp; Tutorials: </a:t>
            </a:r>
            <a:r>
              <a:rPr lang="en-US" sz="1400" b="1" dirty="0">
                <a:solidFill>
                  <a:srgbClr val="0000FF"/>
                </a:solidFill>
              </a:rPr>
              <a:t>https://github.com/compchem-cybertraining</a:t>
            </a:r>
          </a:p>
        </p:txBody>
      </p:sp>
      <p:pic>
        <p:nvPicPr>
          <p:cNvPr id="12" name="Picture 7" descr="Image result for ub logo">
            <a:extLst>
              <a:ext uri="{FF2B5EF4-FFF2-40B4-BE49-F238E27FC236}">
                <a16:creationId xmlns:a16="http://schemas.microsoft.com/office/drawing/2014/main" id="{86FB15A8-F0A4-F1A6-907E-D92AE02C4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652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 result for ub logo">
            <a:extLst>
              <a:ext uri="{FF2B5EF4-FFF2-40B4-BE49-F238E27FC236}">
                <a16:creationId xmlns:a16="http://schemas.microsoft.com/office/drawing/2014/main" id="{9ACF1B6E-A0AB-411A-9560-5B5C9FED2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BB1BB-7550-76FB-3602-5910AED44DBF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Implementation in Libra 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928E5-2C88-13D3-76E8-BAB017B12BFA}"/>
              </a:ext>
            </a:extLst>
          </p:cNvPr>
          <p:cNvSpPr txBox="1"/>
          <p:nvPr/>
        </p:nvSpPr>
        <p:spPr>
          <a:xfrm>
            <a:off x="9111110" y="4692204"/>
            <a:ext cx="24191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ampl_dia2adi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ampl_adi2dia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8000"/>
                </a:solidFill>
              </a:rPr>
              <a:t>compute_adiabatic</a:t>
            </a:r>
            <a:r>
              <a:rPr lang="en-US" dirty="0">
                <a:solidFill>
                  <a:srgbClr val="008000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compute_diabatic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CB4060-01D3-6B19-0E9C-80FBDC96CB7A}"/>
                  </a:ext>
                </a:extLst>
              </p:cNvPr>
              <p:cNvSpPr/>
              <p:nvPr/>
            </p:nvSpPr>
            <p:spPr>
              <a:xfrm>
                <a:off x="872013" y="5036362"/>
                <a:ext cx="5276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CB4060-01D3-6B19-0E9C-80FBDC96C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13" y="5036362"/>
                <a:ext cx="527689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F64A57B-0B37-AE58-C91C-1DD8944410D3}"/>
              </a:ext>
            </a:extLst>
          </p:cNvPr>
          <p:cNvSpPr txBox="1"/>
          <p:nvPr/>
        </p:nvSpPr>
        <p:spPr>
          <a:xfrm>
            <a:off x="382373" y="4526057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Coefficient transformation: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E1EACD-6D40-84CF-15FF-2487D7CF7C52}"/>
                  </a:ext>
                </a:extLst>
              </p:cNvPr>
              <p:cNvSpPr txBox="1"/>
              <p:nvPr/>
            </p:nvSpPr>
            <p:spPr>
              <a:xfrm>
                <a:off x="3096717" y="1511063"/>
                <a:ext cx="18927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E1EACD-6D40-84CF-15FF-2487D7CF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17" y="1511063"/>
                <a:ext cx="1892709" cy="369332"/>
              </a:xfrm>
              <a:prstGeom prst="rect">
                <a:avLst/>
              </a:prstGeom>
              <a:blipFill>
                <a:blip r:embed="rId4"/>
                <a:stretch>
                  <a:fillRect t="-121667" r="-1935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FB17E3-9FC0-F6A2-780F-3E9EE0DBD816}"/>
              </a:ext>
            </a:extLst>
          </p:cNvPr>
          <p:cNvSpPr txBox="1"/>
          <p:nvPr/>
        </p:nvSpPr>
        <p:spPr>
          <a:xfrm>
            <a:off x="370126" y="1511063"/>
            <a:ext cx="244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Density matrix language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F8A55F-DFB3-7D1E-8401-B26B80729021}"/>
                  </a:ext>
                </a:extLst>
              </p:cNvPr>
              <p:cNvSpPr txBox="1"/>
              <p:nvPr/>
            </p:nvSpPr>
            <p:spPr>
              <a:xfrm>
                <a:off x="171327" y="2006689"/>
                <a:ext cx="8613060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F8A55F-DFB3-7D1E-8401-B26B8072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7" y="2006689"/>
                <a:ext cx="8613060" cy="376898"/>
              </a:xfrm>
              <a:prstGeom prst="rect">
                <a:avLst/>
              </a:prstGeom>
              <a:blipFill>
                <a:blip r:embed="rId5"/>
                <a:stretch>
                  <a:fillRect t="-483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DF317A-5453-7B1A-9107-B40E24CA4B49}"/>
                  </a:ext>
                </a:extLst>
              </p:cNvPr>
              <p:cNvSpPr txBox="1"/>
              <p:nvPr/>
            </p:nvSpPr>
            <p:spPr>
              <a:xfrm>
                <a:off x="382373" y="5531988"/>
                <a:ext cx="2428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DF317A-5453-7B1A-9107-B40E24CA4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3" y="5531988"/>
                <a:ext cx="24285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3A0D1F-165F-EE47-6350-6F6B5677BB48}"/>
              </a:ext>
            </a:extLst>
          </p:cNvPr>
          <p:cNvSpPr txBox="1"/>
          <p:nvPr/>
        </p:nvSpPr>
        <p:spPr>
          <a:xfrm>
            <a:off x="3006185" y="5493161"/>
            <a:ext cx="371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and also computes derivative couplings and adiabatic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5EEF6A-C09D-3070-A942-9AD0EFA50320}"/>
                  </a:ext>
                </a:extLst>
              </p:cNvPr>
              <p:cNvSpPr txBox="1"/>
              <p:nvPr/>
            </p:nvSpPr>
            <p:spPr>
              <a:xfrm>
                <a:off x="541702" y="6129760"/>
                <a:ext cx="57665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according to given methods (e.g. Python modules with Hamiltonian models)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5EEF6A-C09D-3070-A942-9AD0EFA50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02" y="6129760"/>
                <a:ext cx="5766533" cy="646331"/>
              </a:xfrm>
              <a:prstGeom prst="rect">
                <a:avLst/>
              </a:prstGeom>
              <a:blipFill>
                <a:blip r:embed="rId7"/>
                <a:stretch>
                  <a:fillRect l="-95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21562E7-3EE4-2580-E976-782BC325D697}"/>
              </a:ext>
            </a:extLst>
          </p:cNvPr>
          <p:cNvSpPr txBox="1"/>
          <p:nvPr/>
        </p:nvSpPr>
        <p:spPr>
          <a:xfrm>
            <a:off x="8971614" y="1232761"/>
            <a:ext cx="2478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dyn_variables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err="1"/>
              <a:t>ndia</a:t>
            </a:r>
            <a:r>
              <a:rPr lang="en-US" dirty="0"/>
              <a:t>, </a:t>
            </a:r>
            <a:r>
              <a:rPr lang="en-US" dirty="0" err="1"/>
              <a:t>nadi</a:t>
            </a:r>
            <a:r>
              <a:rPr lang="en-US" dirty="0"/>
              <a:t>, </a:t>
            </a:r>
            <a:r>
              <a:rPr lang="en-US" dirty="0" err="1"/>
              <a:t>ndof</a:t>
            </a:r>
            <a:r>
              <a:rPr lang="en-US" dirty="0"/>
              <a:t>, </a:t>
            </a:r>
            <a:r>
              <a:rPr lang="en-US" dirty="0" err="1"/>
              <a:t>ntraj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ampl_dia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ampl_adi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dm_adi</a:t>
            </a:r>
            <a:r>
              <a:rPr lang="en-US" dirty="0">
                <a:solidFill>
                  <a:srgbClr val="0000FF"/>
                </a:solidFill>
              </a:rPr>
              <a:t>,  </a:t>
            </a:r>
            <a:r>
              <a:rPr lang="en-US" dirty="0" err="1">
                <a:solidFill>
                  <a:srgbClr val="0000FF"/>
                </a:solidFill>
              </a:rPr>
              <a:t>dm_dia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E51030-A3D0-AE05-EA2E-A21F870A3D03}"/>
                  </a:ext>
                </a:extLst>
              </p:cNvPr>
              <p:cNvSpPr txBox="1"/>
              <p:nvPr/>
            </p:nvSpPr>
            <p:spPr>
              <a:xfrm>
                <a:off x="3331959" y="842845"/>
                <a:ext cx="4680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E51030-A3D0-AE05-EA2E-A21F870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959" y="842845"/>
                <a:ext cx="4680155" cy="369332"/>
              </a:xfrm>
              <a:prstGeom prst="rect">
                <a:avLst/>
              </a:prstGeom>
              <a:blipFill>
                <a:blip r:embed="rId8"/>
                <a:stretch>
                  <a:fillRect l="-638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F5829F-8BA8-C4E5-5AEE-381D8E6BF934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568620" y="1352427"/>
            <a:ext cx="1402994" cy="48049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6BD948-2633-50F0-2FEB-C8FE41C9B1FE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672037" y="1212177"/>
            <a:ext cx="3323396" cy="84690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91E4BB-96A0-B5BC-5516-38103AAB9FD8}"/>
              </a:ext>
            </a:extLst>
          </p:cNvPr>
          <p:cNvSpPr txBox="1"/>
          <p:nvPr/>
        </p:nvSpPr>
        <p:spPr>
          <a:xfrm>
            <a:off x="382373" y="884578"/>
            <a:ext cx="23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Wavefunction language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0E43AE-209D-0F9D-D484-5EB8CD795D67}"/>
                  </a:ext>
                </a:extLst>
              </p:cNvPr>
              <p:cNvSpPr txBox="1"/>
              <p:nvPr/>
            </p:nvSpPr>
            <p:spPr>
              <a:xfrm>
                <a:off x="171327" y="2356869"/>
                <a:ext cx="7497834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0E43AE-209D-0F9D-D484-5EB8CD79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7" y="2356869"/>
                <a:ext cx="7497834" cy="376898"/>
              </a:xfrm>
              <a:prstGeom prst="rect">
                <a:avLst/>
              </a:prstGeom>
              <a:blipFill>
                <a:blip r:embed="rId9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0ABA74-9CBA-0A91-784F-962AD928C19C}"/>
              </a:ext>
            </a:extLst>
          </p:cNvPr>
          <p:cNvCxnSpPr>
            <a:cxnSpLocks/>
          </p:cNvCxnSpPr>
          <p:nvPr/>
        </p:nvCxnSpPr>
        <p:spPr>
          <a:xfrm flipH="1">
            <a:off x="6308235" y="5221028"/>
            <a:ext cx="28028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A48BA8-F143-1C53-9EC6-3C14257877D9}"/>
              </a:ext>
            </a:extLst>
          </p:cNvPr>
          <p:cNvCxnSpPr>
            <a:cxnSpLocks/>
          </p:cNvCxnSpPr>
          <p:nvPr/>
        </p:nvCxnSpPr>
        <p:spPr>
          <a:xfrm flipH="1">
            <a:off x="6381977" y="5816326"/>
            <a:ext cx="28028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5893A8-863B-40E9-55FB-8A29ED2B72D6}"/>
              </a:ext>
            </a:extLst>
          </p:cNvPr>
          <p:cNvCxnSpPr>
            <a:cxnSpLocks/>
          </p:cNvCxnSpPr>
          <p:nvPr/>
        </p:nvCxnSpPr>
        <p:spPr>
          <a:xfrm flipH="1">
            <a:off x="6314333" y="6411625"/>
            <a:ext cx="28028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90137A-0DC7-9683-837F-B06069BC558E}"/>
              </a:ext>
            </a:extLst>
          </p:cNvPr>
          <p:cNvSpPr txBox="1"/>
          <p:nvPr/>
        </p:nvSpPr>
        <p:spPr>
          <a:xfrm>
            <a:off x="3609627" y="2862118"/>
            <a:ext cx="440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conversions of the density matrices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4069E1-16FF-0F7C-DF1A-0D89F737BB3D}"/>
                  </a:ext>
                </a:extLst>
              </p:cNvPr>
              <p:cNvSpPr txBox="1"/>
              <p:nvPr/>
            </p:nvSpPr>
            <p:spPr>
              <a:xfrm>
                <a:off x="445706" y="3412850"/>
                <a:ext cx="11406401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i="1" dirty="0"/>
                  <a:t>  </a:t>
                </a:r>
                <a:r>
                  <a:rPr lang="en-US" i="1" dirty="0">
                    <a:sym typeface="Wingdings" panose="05000000000000000000" pitchFamily="2" charset="2"/>
                  </a:rPr>
                  <a:t>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𝑑𝑖𝑎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𝑎𝑑𝑖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𝑆𝑈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4069E1-16FF-0F7C-DF1A-0D89F737B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06" y="3412850"/>
                <a:ext cx="11406401" cy="376898"/>
              </a:xfrm>
              <a:prstGeom prst="rect">
                <a:avLst/>
              </a:prstGeom>
              <a:blipFill>
                <a:blip r:embed="rId10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141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7410" y="1345612"/>
            <a:ext cx="45383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FF0000"/>
                </a:solidFill>
              </a:rPr>
              <a:t>ham_dia</a:t>
            </a:r>
            <a:r>
              <a:rPr lang="en-US" dirty="0"/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nac_dia</a:t>
            </a:r>
            <a:r>
              <a:rPr lang="en-US" dirty="0"/>
              <a:t>, </a:t>
            </a:r>
            <a:r>
              <a:rPr lang="en-US" dirty="0" err="1"/>
              <a:t>hvib_dia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FF0000"/>
                </a:solidFill>
              </a:rPr>
              <a:t>ham_adi</a:t>
            </a:r>
            <a:r>
              <a:rPr lang="en-US" dirty="0"/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nac_adi</a:t>
            </a:r>
            <a:r>
              <a:rPr lang="en-US" dirty="0"/>
              <a:t>, </a:t>
            </a:r>
            <a:r>
              <a:rPr lang="en-US" dirty="0" err="1"/>
              <a:t>hvib_adi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7030A0"/>
                </a:solidFill>
              </a:rPr>
              <a:t>ovlp_dia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time_overlap_dia</a:t>
            </a:r>
            <a:endParaRPr lang="en-US" dirty="0">
              <a:solidFill>
                <a:srgbClr val="92D05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7030A0"/>
                </a:solidFill>
              </a:rPr>
              <a:t>ovlp_adi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time_overlap_adi</a:t>
            </a:r>
            <a:r>
              <a:rPr lang="en-US" dirty="0">
                <a:solidFill>
                  <a:srgbClr val="92D05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0000FF"/>
                </a:solidFill>
              </a:rPr>
              <a:t>basis_transform</a:t>
            </a: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vector&lt;CMATRIX*&gt; </a:t>
            </a:r>
            <a:r>
              <a:rPr lang="en-US" dirty="0">
                <a:solidFill>
                  <a:srgbClr val="008000"/>
                </a:solidFill>
              </a:rPr>
              <a:t>dc1_adi, dc1_dia</a:t>
            </a:r>
          </a:p>
          <a:p>
            <a:pPr marL="285750" indent="-285750">
              <a:buFontTx/>
              <a:buChar char="-"/>
            </a:pPr>
            <a:r>
              <a:rPr lang="en-US" dirty="0"/>
              <a:t>vector&lt;CMATRIX*&gt;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d1ham_adi, d1ham_dia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compute_adiabatic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1847" y="1771508"/>
                <a:ext cx="240335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47" y="1771508"/>
                <a:ext cx="2403350" cy="404983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6848" y="1072084"/>
                <a:ext cx="239834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48" y="1072084"/>
                <a:ext cx="2398349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3470" y="2629948"/>
                <a:ext cx="2626552" cy="376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70" y="2629948"/>
                <a:ext cx="2626552" cy="376193"/>
              </a:xfrm>
              <a:prstGeom prst="rect">
                <a:avLst/>
              </a:prstGeom>
              <a:blipFill>
                <a:blip r:embed="rId4"/>
                <a:stretch>
                  <a:fillRect t="-8065" r="-3248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2554687" y="1280503"/>
            <a:ext cx="1188163" cy="59956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2554687" y="1917496"/>
            <a:ext cx="932536" cy="41533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40965" y="3837441"/>
                <a:ext cx="23226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r>
                            <a:rPr lang="en-US" b="1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65" y="3837441"/>
                <a:ext cx="232268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32907" y="1415012"/>
            <a:ext cx="291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Hamiltonian matrix elements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503" y="2325724"/>
            <a:ext cx="33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Unitary (similarity) transformation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2693" y="3507997"/>
            <a:ext cx="373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First-order derivative coupling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45967" y="4445344"/>
                <a:ext cx="2317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r>
                            <a:rPr lang="en-US" b="1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67" y="4445344"/>
                <a:ext cx="231768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cxnSpLocks/>
          </p:cNvCxnSpPr>
          <p:nvPr/>
        </p:nvCxnSpPr>
        <p:spPr>
          <a:xfrm flipH="1" flipV="1">
            <a:off x="2013042" y="3114268"/>
            <a:ext cx="1440440" cy="921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2424519" y="3535557"/>
            <a:ext cx="3244522" cy="6885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374263" y="5466380"/>
                <a:ext cx="7443473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263" y="5466380"/>
                <a:ext cx="7443473" cy="404983"/>
              </a:xfrm>
              <a:prstGeom prst="rect">
                <a:avLst/>
              </a:prstGeom>
              <a:blipFill>
                <a:blip r:embed="rId7"/>
                <a:stretch>
                  <a:fillRect t="-454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190281" y="6056849"/>
                <a:ext cx="7543800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281" y="6056849"/>
                <a:ext cx="7543800" cy="404983"/>
              </a:xfrm>
              <a:prstGeom prst="rect">
                <a:avLst/>
              </a:prstGeom>
              <a:blipFill>
                <a:blip r:embed="rId8"/>
                <a:stretch>
                  <a:fillRect t="-454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Left Brace 43"/>
          <p:cNvSpPr/>
          <p:nvPr/>
        </p:nvSpPr>
        <p:spPr>
          <a:xfrm>
            <a:off x="2190281" y="5287617"/>
            <a:ext cx="364406" cy="1174215"/>
          </a:xfrm>
          <a:prstGeom prst="leftBrace">
            <a:avLst>
              <a:gd name="adj1" fmla="val 46518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32907" y="5469550"/>
            <a:ext cx="1974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to compute NACs?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54546" y="5703688"/>
            <a:ext cx="24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use special structure of the matrix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H="1">
            <a:off x="2424519" y="3546533"/>
            <a:ext cx="4120770" cy="9161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H="1">
            <a:off x="3195865" y="3940242"/>
            <a:ext cx="3800892" cy="15721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6192234" y="3940242"/>
            <a:ext cx="466983" cy="15261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7" descr="Image result for ub logo">
            <a:extLst>
              <a:ext uri="{FF2B5EF4-FFF2-40B4-BE49-F238E27FC236}">
                <a16:creationId xmlns:a16="http://schemas.microsoft.com/office/drawing/2014/main" id="{12982110-099D-F51C-C67D-5DC6C9A5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5F180-F058-8DC4-CF1A-C6C88FC2CD6B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Implementation in the </a:t>
            </a:r>
            <a:r>
              <a:rPr lang="en-US" sz="2800" b="1" dirty="0" err="1">
                <a:solidFill>
                  <a:srgbClr val="0070C0"/>
                </a:solidFill>
              </a:rPr>
              <a:t>nHamiltonian</a:t>
            </a:r>
            <a:r>
              <a:rPr lang="en-US" sz="2800" b="1" dirty="0">
                <a:solidFill>
                  <a:srgbClr val="0070C0"/>
                </a:solidFill>
              </a:rPr>
              <a:t>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353CDF-D68D-0977-B5A0-2F329023FAFB}"/>
                  </a:ext>
                </a:extLst>
              </p:cNvPr>
              <p:cNvSpPr/>
              <p:nvPr/>
            </p:nvSpPr>
            <p:spPr>
              <a:xfrm>
                <a:off x="7994446" y="4202031"/>
                <a:ext cx="1817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353CDF-D68D-0977-B5A0-2F329023F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446" y="4202031"/>
                <a:ext cx="1817997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1D19616-1D5C-536A-B4AA-2576CAC13672}"/>
              </a:ext>
            </a:extLst>
          </p:cNvPr>
          <p:cNvSpPr txBox="1"/>
          <p:nvPr/>
        </p:nvSpPr>
        <p:spPr>
          <a:xfrm>
            <a:off x="9859669" y="4094813"/>
            <a:ext cx="1963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 diabatic basis is not necessarily orthonormal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AE0E2B-0AA8-3083-975A-999319BDA189}"/>
                  </a:ext>
                </a:extLst>
              </p:cNvPr>
              <p:cNvSpPr txBox="1"/>
              <p:nvPr/>
            </p:nvSpPr>
            <p:spPr>
              <a:xfrm>
                <a:off x="4241987" y="610330"/>
                <a:ext cx="3039007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AE0E2B-0AA8-3083-975A-999319BD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987" y="610330"/>
                <a:ext cx="3039007" cy="404983"/>
              </a:xfrm>
              <a:prstGeom prst="rect">
                <a:avLst/>
              </a:prstGeom>
              <a:blipFill>
                <a:blip r:embed="rId11"/>
                <a:stretch>
                  <a:fillRect l="-6827" t="-153731" r="-12651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332FDC-137B-0D45-5A80-E35734CC82F8}"/>
              </a:ext>
            </a:extLst>
          </p:cNvPr>
          <p:cNvCxnSpPr>
            <a:cxnSpLocks/>
          </p:cNvCxnSpPr>
          <p:nvPr/>
        </p:nvCxnSpPr>
        <p:spPr>
          <a:xfrm>
            <a:off x="5835951" y="2636975"/>
            <a:ext cx="2279446" cy="168790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9D77C3-D281-067E-9D1B-A112FD81D95E}"/>
                  </a:ext>
                </a:extLst>
              </p:cNvPr>
              <p:cNvSpPr/>
              <p:nvPr/>
            </p:nvSpPr>
            <p:spPr>
              <a:xfrm>
                <a:off x="8041672" y="4666739"/>
                <a:ext cx="18065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9D77C3-D281-067E-9D1B-A112FD81D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672" y="4666739"/>
                <a:ext cx="180652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63D140-4CC7-C0F2-0D67-A86FDF3D36E0}"/>
              </a:ext>
            </a:extLst>
          </p:cNvPr>
          <p:cNvCxnSpPr>
            <a:cxnSpLocks/>
          </p:cNvCxnSpPr>
          <p:nvPr/>
        </p:nvCxnSpPr>
        <p:spPr>
          <a:xfrm>
            <a:off x="5789946" y="2920689"/>
            <a:ext cx="2336928" cy="183449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DAFFD1-20C0-ABA5-FC2E-615C0E9F7D09}"/>
                  </a:ext>
                </a:extLst>
              </p:cNvPr>
              <p:cNvSpPr/>
              <p:nvPr/>
            </p:nvSpPr>
            <p:spPr>
              <a:xfrm>
                <a:off x="65503" y="3006141"/>
                <a:ext cx="1948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DAFFD1-20C0-ABA5-FC2E-615C0E9F7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" y="3006141"/>
                <a:ext cx="1948610" cy="369332"/>
              </a:xfrm>
              <a:prstGeom prst="rect">
                <a:avLst/>
              </a:prstGeom>
              <a:blipFill>
                <a:blip r:embed="rId13"/>
                <a:stretch>
                  <a:fillRect t="-119672" r="-15987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E77F59-FC64-2557-20A5-25CA5215CE37}"/>
                  </a:ext>
                </a:extLst>
              </p:cNvPr>
              <p:cNvSpPr/>
              <p:nvPr/>
            </p:nvSpPr>
            <p:spPr>
              <a:xfrm>
                <a:off x="7450986" y="2822841"/>
                <a:ext cx="4675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E77F59-FC64-2557-20A5-25CA5215C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986" y="2822841"/>
                <a:ext cx="467551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0EDFF-819D-5654-4661-9432E742619B}"/>
              </a:ext>
            </a:extLst>
          </p:cNvPr>
          <p:cNvCxnSpPr>
            <a:cxnSpLocks/>
          </p:cNvCxnSpPr>
          <p:nvPr/>
        </p:nvCxnSpPr>
        <p:spPr>
          <a:xfrm>
            <a:off x="7593963" y="2687861"/>
            <a:ext cx="342414" cy="1564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0BBBFB0-5098-37DE-5C0E-6F23F5ED519D}"/>
              </a:ext>
            </a:extLst>
          </p:cNvPr>
          <p:cNvSpPr txBox="1"/>
          <p:nvPr/>
        </p:nvSpPr>
        <p:spPr>
          <a:xfrm>
            <a:off x="7924769" y="2537657"/>
            <a:ext cx="420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Time-overlaps (transition density matrices)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71E0D6-5C47-7A4A-2EC2-998C6EBDBE3F}"/>
              </a:ext>
            </a:extLst>
          </p:cNvPr>
          <p:cNvCxnSpPr>
            <a:cxnSpLocks/>
          </p:cNvCxnSpPr>
          <p:nvPr/>
        </p:nvCxnSpPr>
        <p:spPr>
          <a:xfrm>
            <a:off x="7582355" y="3100250"/>
            <a:ext cx="389927" cy="2752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E2A61C9-37E0-7AE0-09B1-FAD9950A75D0}"/>
                  </a:ext>
                </a:extLst>
              </p:cNvPr>
              <p:cNvSpPr/>
              <p:nvPr/>
            </p:nvSpPr>
            <p:spPr>
              <a:xfrm>
                <a:off x="7804324" y="3219417"/>
                <a:ext cx="4387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E2A61C9-37E0-7AE0-09B1-FAD9950A7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324" y="3219417"/>
                <a:ext cx="4387676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70608C9-9D2B-DB3C-D4C5-0FEFC581B0FF}"/>
                  </a:ext>
                </a:extLst>
              </p:cNvPr>
              <p:cNvSpPr/>
              <p:nvPr/>
            </p:nvSpPr>
            <p:spPr>
              <a:xfrm>
                <a:off x="7186434" y="1391253"/>
                <a:ext cx="2525435" cy="587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70608C9-9D2B-DB3C-D4C5-0FEFC581B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434" y="1391253"/>
                <a:ext cx="2525435" cy="5870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ADB84EB-0829-040E-8B5B-189C72499C9F}"/>
                  </a:ext>
                </a:extLst>
              </p:cNvPr>
              <p:cNvSpPr/>
              <p:nvPr/>
            </p:nvSpPr>
            <p:spPr>
              <a:xfrm>
                <a:off x="7186403" y="743749"/>
                <a:ext cx="2506776" cy="587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ADB84EB-0829-040E-8B5B-189C72499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403" y="743749"/>
                <a:ext cx="2506776" cy="5870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1410145D-2E7B-09FD-661F-DD57C26E4640}"/>
              </a:ext>
            </a:extLst>
          </p:cNvPr>
          <p:cNvSpPr txBox="1"/>
          <p:nvPr/>
        </p:nvSpPr>
        <p:spPr>
          <a:xfrm>
            <a:off x="7339728" y="1210955"/>
            <a:ext cx="12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Scalar NACs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A303B4-4A7D-050A-0A89-C6A4160F1C6B}"/>
              </a:ext>
            </a:extLst>
          </p:cNvPr>
          <p:cNvCxnSpPr>
            <a:cxnSpLocks/>
          </p:cNvCxnSpPr>
          <p:nvPr/>
        </p:nvCxnSpPr>
        <p:spPr>
          <a:xfrm flipV="1">
            <a:off x="6310567" y="1703234"/>
            <a:ext cx="934746" cy="6489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62D76-56B3-CBF4-7D9D-107A803E0F2F}"/>
              </a:ext>
            </a:extLst>
          </p:cNvPr>
          <p:cNvCxnSpPr>
            <a:cxnSpLocks/>
          </p:cNvCxnSpPr>
          <p:nvPr/>
        </p:nvCxnSpPr>
        <p:spPr>
          <a:xfrm flipV="1">
            <a:off x="6229697" y="1392416"/>
            <a:ext cx="934746" cy="5815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38935B-C043-9D5C-B88E-C23DD0FA08F3}"/>
              </a:ext>
            </a:extLst>
          </p:cNvPr>
          <p:cNvCxnSpPr>
            <a:cxnSpLocks/>
          </p:cNvCxnSpPr>
          <p:nvPr/>
        </p:nvCxnSpPr>
        <p:spPr>
          <a:xfrm flipV="1">
            <a:off x="7632294" y="2107348"/>
            <a:ext cx="2005019" cy="98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42EA993-1711-8DBE-0268-27D07C27DDB0}"/>
                  </a:ext>
                </a:extLst>
              </p:cNvPr>
              <p:cNvSpPr/>
              <p:nvPr/>
            </p:nvSpPr>
            <p:spPr>
              <a:xfrm>
                <a:off x="9573676" y="1813369"/>
                <a:ext cx="263411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42EA993-1711-8DBE-0268-27D07C27D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76" y="1813369"/>
                <a:ext cx="2634119" cy="3815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2E67358-335D-8C2F-0789-A447DFBED8CC}"/>
                  </a:ext>
                </a:extLst>
              </p:cNvPr>
              <p:cNvSpPr/>
              <p:nvPr/>
            </p:nvSpPr>
            <p:spPr>
              <a:xfrm>
                <a:off x="9573676" y="2201774"/>
                <a:ext cx="2739917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2E67358-335D-8C2F-0789-A447DFBED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76" y="2201774"/>
                <a:ext cx="2739917" cy="381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C8F9C2E-7543-C14E-078C-F4B267039257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7603735" y="2356552"/>
            <a:ext cx="1969941" cy="35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062A5A3-97A2-0F33-64FE-B4D81D6540B7}"/>
              </a:ext>
            </a:extLst>
          </p:cNvPr>
          <p:cNvSpPr txBox="1"/>
          <p:nvPr/>
        </p:nvSpPr>
        <p:spPr>
          <a:xfrm>
            <a:off x="9693179" y="1501869"/>
            <a:ext cx="245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“Vibronic” Hamiltonian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77C054-2E8E-D4E1-50E1-E55C2099F19F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1120367" y="4316061"/>
            <a:ext cx="3731455" cy="11534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553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140226" y="1779347"/>
                <a:ext cx="4863383" cy="3769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226" y="1779347"/>
                <a:ext cx="4863383" cy="376963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135980" y="1677661"/>
            <a:ext cx="203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well-known property!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80500" y="6303461"/>
                <a:ext cx="1883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500" y="6303461"/>
                <a:ext cx="188352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67104" y="5227486"/>
                <a:ext cx="7543800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𝑎𝑑𝑖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𝑎𝑑𝑖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4" y="5227486"/>
                <a:ext cx="7543800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75861" y="1411357"/>
            <a:ext cx="231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Properties of the NACs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478" y="4662505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observations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8308031" y="4294744"/>
            <a:ext cx="506895" cy="3236740"/>
          </a:xfrm>
          <a:prstGeom prst="rightBrace">
            <a:avLst>
              <a:gd name="adj1" fmla="val 56036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4920570" y="4315431"/>
            <a:ext cx="506895" cy="3236740"/>
          </a:xfrm>
          <a:prstGeom prst="rightBrace">
            <a:avLst>
              <a:gd name="adj1" fmla="val 56036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014680" y="6270784"/>
                <a:ext cx="2341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680" y="6270784"/>
                <a:ext cx="234192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22760" y="4662505"/>
                <a:ext cx="4539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equation becomes an identity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760" y="4662505"/>
                <a:ext cx="4539256" cy="369332"/>
              </a:xfrm>
              <a:prstGeom prst="rect">
                <a:avLst/>
              </a:prstGeom>
              <a:blipFill>
                <a:blip r:embed="rId6"/>
                <a:stretch>
                  <a:fillRect l="-120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5F3E20-1714-B738-B086-470A6305B418}"/>
                  </a:ext>
                </a:extLst>
              </p:cNvPr>
              <p:cNvSpPr txBox="1"/>
              <p:nvPr/>
            </p:nvSpPr>
            <p:spPr>
              <a:xfrm>
                <a:off x="2587798" y="3183104"/>
                <a:ext cx="5773331" cy="421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US" i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scalar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5F3E20-1714-B738-B086-470A6305B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98" y="3183104"/>
                <a:ext cx="5773331" cy="421397"/>
              </a:xfrm>
              <a:prstGeom prst="rect">
                <a:avLst/>
              </a:prstGeom>
              <a:blipFill>
                <a:blip r:embed="rId7"/>
                <a:stretch>
                  <a:fillRect t="-144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1FCA07-7E70-C99A-F625-6F4293098C64}"/>
                  </a:ext>
                </a:extLst>
              </p:cNvPr>
              <p:cNvSpPr txBox="1"/>
              <p:nvPr/>
            </p:nvSpPr>
            <p:spPr>
              <a:xfrm>
                <a:off x="2644869" y="3635997"/>
                <a:ext cx="6533817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𝑟𝑒𝑝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understood as a column-vector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1FCA07-7E70-C99A-F625-6F4293098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869" y="3635997"/>
                <a:ext cx="6533817" cy="411395"/>
              </a:xfrm>
              <a:prstGeom prst="rect">
                <a:avLst/>
              </a:prstGeom>
              <a:blipFill>
                <a:blip r:embed="rId8"/>
                <a:stretch>
                  <a:fillRect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AC6A26-29EE-6CBA-563E-E29A77347013}"/>
                  </a:ext>
                </a:extLst>
              </p:cNvPr>
              <p:cNvSpPr txBox="1"/>
              <p:nvPr/>
            </p:nvSpPr>
            <p:spPr>
              <a:xfrm>
                <a:off x="2640900" y="4011762"/>
                <a:ext cx="8824812" cy="41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en-US" b="0" i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b>
                        </m:sSub>
                      </m:e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understood as a vector of matrices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AC6A26-29EE-6CBA-563E-E29A77347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900" y="4011762"/>
                <a:ext cx="8824812" cy="413896"/>
              </a:xfrm>
              <a:prstGeom prst="rect">
                <a:avLst/>
              </a:prstGeom>
              <a:blipFill>
                <a:blip r:embed="rId9"/>
                <a:stretch>
                  <a:fillRect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7" descr="Image result for ub logo">
            <a:extLst>
              <a:ext uri="{FF2B5EF4-FFF2-40B4-BE49-F238E27FC236}">
                <a16:creationId xmlns:a16="http://schemas.microsoft.com/office/drawing/2014/main" id="{6B866D36-6E2D-49E5-063E-DA8D8EED5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F1D203-7B2E-7190-F247-A19410A407E0}"/>
                  </a:ext>
                </a:extLst>
              </p:cNvPr>
              <p:cNvSpPr txBox="1"/>
              <p:nvPr/>
            </p:nvSpPr>
            <p:spPr>
              <a:xfrm>
                <a:off x="3604974" y="1301817"/>
                <a:ext cx="3120024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F1D203-7B2E-7190-F247-A19410A40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74" y="1301817"/>
                <a:ext cx="3120024" cy="376898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5D7FC0-27A8-AED7-122B-7EBB52A2BCF7}"/>
                  </a:ext>
                </a:extLst>
              </p:cNvPr>
              <p:cNvSpPr txBox="1"/>
              <p:nvPr/>
            </p:nvSpPr>
            <p:spPr>
              <a:xfrm>
                <a:off x="4196269" y="2239126"/>
                <a:ext cx="2556387" cy="383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5D7FC0-27A8-AED7-122B-7EBB52A2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269" y="2239126"/>
                <a:ext cx="2556387" cy="383567"/>
              </a:xfrm>
              <a:prstGeom prst="rect">
                <a:avLst/>
              </a:prstGeom>
              <a:blipFill>
                <a:blip r:embed="rId12"/>
                <a:stretch>
                  <a:fillRect t="-793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F0F3A1-29DC-B535-21BC-6EEA65C1C577}"/>
              </a:ext>
            </a:extLst>
          </p:cNvPr>
          <p:cNvSpPr txBox="1"/>
          <p:nvPr/>
        </p:nvSpPr>
        <p:spPr>
          <a:xfrm>
            <a:off x="1036687" y="12342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Nonadiabatic Couplings</a:t>
            </a:r>
          </a:p>
        </p:txBody>
      </p:sp>
    </p:spTree>
    <p:extLst>
      <p:ext uri="{BB962C8B-B14F-4D97-AF65-F5344CB8AC3E}">
        <p14:creationId xmlns:p14="http://schemas.microsoft.com/office/powerpoint/2010/main" val="75085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42131" y="1601875"/>
            <a:ext cx="252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Ehrenfest_energy_adi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Ehrenfest_energy_dia</a:t>
            </a: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9165771" y="1533140"/>
            <a:ext cx="484135" cy="79044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7" descr="Image result for ub logo">
            <a:extLst>
              <a:ext uri="{FF2B5EF4-FFF2-40B4-BE49-F238E27FC236}">
                <a16:creationId xmlns:a16="http://schemas.microsoft.com/office/drawing/2014/main" id="{6FC81800-32BD-8CA1-BF1F-E6CAF9F8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AC71B6-FFB9-C4C7-B790-5A9ED276CFC2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Quantum-Classical Hamiltonian and </a:t>
            </a:r>
            <a:r>
              <a:rPr lang="en-US" sz="2800" b="1" dirty="0" err="1">
                <a:solidFill>
                  <a:srgbClr val="0070C0"/>
                </a:solidFill>
              </a:rPr>
              <a:t>Ehrenfest</a:t>
            </a:r>
            <a:r>
              <a:rPr lang="en-US" sz="2800" b="1" dirty="0">
                <a:solidFill>
                  <a:srgbClr val="0070C0"/>
                </a:solidFill>
              </a:rPr>
              <a:t> forces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8E156-51AA-80C1-7A04-145A5A7DD06C}"/>
                  </a:ext>
                </a:extLst>
              </p:cNvPr>
              <p:cNvSpPr txBox="1"/>
              <p:nvPr/>
            </p:nvSpPr>
            <p:spPr>
              <a:xfrm>
                <a:off x="336639" y="853027"/>
                <a:ext cx="9881419" cy="715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𝑞𝑐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8E156-51AA-80C1-7A04-145A5A7D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39" y="853027"/>
                <a:ext cx="9881419" cy="715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766E9A-C11E-029B-9736-8F17AEAA0C0C}"/>
              </a:ext>
            </a:extLst>
          </p:cNvPr>
          <p:cNvCxnSpPr>
            <a:cxnSpLocks/>
          </p:cNvCxnSpPr>
          <p:nvPr/>
        </p:nvCxnSpPr>
        <p:spPr>
          <a:xfrm flipH="1" flipV="1">
            <a:off x="5779029" y="1562832"/>
            <a:ext cx="742351" cy="4719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DC720E-3A8D-6277-6A68-C09BED04A49E}"/>
                  </a:ext>
                </a:extLst>
              </p:cNvPr>
              <p:cNvSpPr txBox="1"/>
              <p:nvPr/>
            </p:nvSpPr>
            <p:spPr>
              <a:xfrm>
                <a:off x="3804926" y="2555248"/>
                <a:ext cx="2220427" cy="925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Energy conservation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DC720E-3A8D-6277-6A68-C09BED04A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26" y="2555248"/>
                <a:ext cx="2220427" cy="925253"/>
              </a:xfrm>
              <a:prstGeom prst="rect">
                <a:avLst/>
              </a:prstGeom>
              <a:blipFill>
                <a:blip r:embed="rId4"/>
                <a:stretch>
                  <a:fillRect l="-219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02B12-B2D5-847C-DA18-E228B5DDBD1B}"/>
                  </a:ext>
                </a:extLst>
              </p:cNvPr>
              <p:cNvSpPr txBox="1"/>
              <p:nvPr/>
            </p:nvSpPr>
            <p:spPr>
              <a:xfrm>
                <a:off x="6798775" y="3281829"/>
                <a:ext cx="1966452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GB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𝑷</m:t>
                          </m:r>
                        </m:e>
                      </m:acc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𝑀𝐹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rep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02B12-B2D5-847C-DA18-E228B5DD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775" y="3281829"/>
                <a:ext cx="1966452" cy="699422"/>
              </a:xfrm>
              <a:prstGeom prst="rect">
                <a:avLst/>
              </a:prstGeom>
              <a:blipFill>
                <a:blip r:embed="rId5"/>
                <a:stretch>
                  <a:fillRect b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BA03A-4046-95F9-DC79-974DD13BFE0C}"/>
                  </a:ext>
                </a:extLst>
              </p:cNvPr>
              <p:cNvSpPr txBox="1"/>
              <p:nvPr/>
            </p:nvSpPr>
            <p:spPr>
              <a:xfrm>
                <a:off x="66669" y="2496576"/>
                <a:ext cx="3664973" cy="625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BA03A-4046-95F9-DC79-974DD13BF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9" y="2496576"/>
                <a:ext cx="3664973" cy="6252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D3B4581C-80FE-726E-D731-EFDC45BFF6FF}"/>
              </a:ext>
            </a:extLst>
          </p:cNvPr>
          <p:cNvSpPr/>
          <p:nvPr/>
        </p:nvSpPr>
        <p:spPr>
          <a:xfrm rot="854771">
            <a:off x="3637416" y="2299142"/>
            <a:ext cx="3098533" cy="8978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D69E2BF3-6DBA-7248-6351-EED852C8F213}"/>
              </a:ext>
            </a:extLst>
          </p:cNvPr>
          <p:cNvSpPr/>
          <p:nvPr/>
        </p:nvSpPr>
        <p:spPr>
          <a:xfrm rot="2999035">
            <a:off x="8642359" y="3530645"/>
            <a:ext cx="1046822" cy="52564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105FFA-BB20-7462-69E6-3E678A32739A}"/>
                  </a:ext>
                </a:extLst>
              </p:cNvPr>
              <p:cNvSpPr txBox="1"/>
              <p:nvPr/>
            </p:nvSpPr>
            <p:spPr>
              <a:xfrm>
                <a:off x="3510946" y="4402658"/>
                <a:ext cx="8088655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MF</m:t>
                          </m:r>
                        </m:sup>
                      </m:sSubSup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105FFA-BB20-7462-69E6-3E678A327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46" y="4402658"/>
                <a:ext cx="8088655" cy="6790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80E6F-7F16-0C7E-F830-BEFD9F9DE817}"/>
                  </a:ext>
                </a:extLst>
              </p:cNvPr>
              <p:cNvSpPr txBox="1"/>
              <p:nvPr/>
            </p:nvSpPr>
            <p:spPr>
              <a:xfrm>
                <a:off x="4555052" y="5596996"/>
                <a:ext cx="7384026" cy="411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  <m:r>
                            <a:rPr lang="en-US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80E6F-7F16-0C7E-F830-BEFD9F9D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052" y="5596996"/>
                <a:ext cx="7384026" cy="411203"/>
              </a:xfrm>
              <a:prstGeom prst="rect">
                <a:avLst/>
              </a:prstGeom>
              <a:blipFill>
                <a:blip r:embed="rId8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6E3B00A-E3B2-5F13-1466-8340E6D4E09D}"/>
              </a:ext>
            </a:extLst>
          </p:cNvPr>
          <p:cNvSpPr txBox="1"/>
          <p:nvPr/>
        </p:nvSpPr>
        <p:spPr>
          <a:xfrm>
            <a:off x="427790" y="2137736"/>
            <a:ext cx="251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TD-SE for the amplitudes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0B7210-4E74-DB30-8BA7-996651159955}"/>
              </a:ext>
            </a:extLst>
          </p:cNvPr>
          <p:cNvSpPr txBox="1"/>
          <p:nvPr/>
        </p:nvSpPr>
        <p:spPr>
          <a:xfrm>
            <a:off x="81186" y="3589318"/>
            <a:ext cx="673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Enforcing the “classical” form of equations of motion for nuclear DOFs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E719CD1-8E32-7893-C1AC-9544306DA63C}"/>
                  </a:ext>
                </a:extLst>
              </p:cNvPr>
              <p:cNvSpPr/>
              <p:nvPr/>
            </p:nvSpPr>
            <p:spPr>
              <a:xfrm>
                <a:off x="4611223" y="6119220"/>
                <a:ext cx="7647264" cy="411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E719CD1-8E32-7893-C1AC-9544306DA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223" y="6119220"/>
                <a:ext cx="7647264" cy="411203"/>
              </a:xfrm>
              <a:prstGeom prst="rect">
                <a:avLst/>
              </a:prstGeom>
              <a:blipFill>
                <a:blip r:embed="rId9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A1EEC38-FEF9-B841-D695-C1A07D3DB9EB}"/>
              </a:ext>
            </a:extLst>
          </p:cNvPr>
          <p:cNvSpPr/>
          <p:nvPr/>
        </p:nvSpPr>
        <p:spPr>
          <a:xfrm>
            <a:off x="307393" y="5081690"/>
            <a:ext cx="29648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Ehrenfest_forces_adi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Ehrenfest_forces_dia</a:t>
            </a: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8000"/>
                </a:solidFill>
              </a:rPr>
              <a:t>Ehrenfest_forces_tens_adi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/>
              <a:t>Ehrenfest_forces_tens_dia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3C3901-0E13-BF26-553B-C778D813032B}"/>
              </a:ext>
            </a:extLst>
          </p:cNvPr>
          <p:cNvCxnSpPr>
            <a:cxnSpLocks/>
          </p:cNvCxnSpPr>
          <p:nvPr/>
        </p:nvCxnSpPr>
        <p:spPr>
          <a:xfrm flipV="1">
            <a:off x="2805980" y="5071565"/>
            <a:ext cx="2720542" cy="4610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6E0F97-AB37-6B79-0F62-48A5D502606B}"/>
              </a:ext>
            </a:extLst>
          </p:cNvPr>
          <p:cNvCxnSpPr>
            <a:cxnSpLocks/>
          </p:cNvCxnSpPr>
          <p:nvPr/>
        </p:nvCxnSpPr>
        <p:spPr>
          <a:xfrm flipV="1">
            <a:off x="2862774" y="5081690"/>
            <a:ext cx="5327497" cy="70089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15020A-8D66-53A7-2379-CF0F2D0EA6A4}"/>
              </a:ext>
            </a:extLst>
          </p:cNvPr>
          <p:cNvCxnSpPr>
            <a:cxnSpLocks/>
          </p:cNvCxnSpPr>
          <p:nvPr/>
        </p:nvCxnSpPr>
        <p:spPr>
          <a:xfrm flipV="1">
            <a:off x="3304811" y="5847469"/>
            <a:ext cx="1483499" cy="1856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883616E-4D80-8C0A-680A-609FE2DC5D6A}"/>
              </a:ext>
            </a:extLst>
          </p:cNvPr>
          <p:cNvCxnSpPr>
            <a:cxnSpLocks/>
          </p:cNvCxnSpPr>
          <p:nvPr/>
        </p:nvCxnSpPr>
        <p:spPr>
          <a:xfrm>
            <a:off x="3272244" y="6366198"/>
            <a:ext cx="128280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82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62025" y="2416344"/>
            <a:ext cx="1046305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Integrators and </a:t>
            </a:r>
            <a:r>
              <a:rPr lang="pt-BR" sz="4000" i="1" dirty="0"/>
              <a:t>Local Diabatization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246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51D6131-6A8F-8EBF-153A-0E1F5D7D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881" y="867685"/>
            <a:ext cx="5329191" cy="29976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D120F-14EE-2461-0A64-61F385369B36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Trivial Crossing Problem</a:t>
            </a:r>
          </a:p>
        </p:txBody>
      </p:sp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C5CD5858-8575-77F8-78A7-D734224D3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604AA-C6D0-6B13-5182-821C37E5A63E}"/>
                  </a:ext>
                </a:extLst>
              </p:cNvPr>
              <p:cNvSpPr txBox="1"/>
              <p:nvPr/>
            </p:nvSpPr>
            <p:spPr>
              <a:xfrm>
                <a:off x="2234905" y="1293382"/>
                <a:ext cx="25356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604AA-C6D0-6B13-5182-821C37E5A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905" y="1293382"/>
                <a:ext cx="2535613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F552D1-4256-EDAF-5178-64E14A3E22CB}"/>
                  </a:ext>
                </a:extLst>
              </p:cNvPr>
              <p:cNvSpPr txBox="1"/>
              <p:nvPr/>
            </p:nvSpPr>
            <p:spPr>
              <a:xfrm>
                <a:off x="2234905" y="3005573"/>
                <a:ext cx="2842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F552D1-4256-EDAF-5178-64E14A3E2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905" y="3005573"/>
                <a:ext cx="2842700" cy="369332"/>
              </a:xfrm>
              <a:prstGeom prst="rect">
                <a:avLst/>
              </a:prstGeom>
              <a:blipFill>
                <a:blip r:embed="rId5"/>
                <a:stretch>
                  <a:fillRect l="-9442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3F279-6159-BAE5-A9B1-6CB7FE55DA3B}"/>
                  </a:ext>
                </a:extLst>
              </p:cNvPr>
              <p:cNvSpPr txBox="1"/>
              <p:nvPr/>
            </p:nvSpPr>
            <p:spPr>
              <a:xfrm>
                <a:off x="1749519" y="4069371"/>
                <a:ext cx="8898194" cy="731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Δt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Δt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Δt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3F279-6159-BAE5-A9B1-6CB7FE55D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19" y="4069371"/>
                <a:ext cx="8898194" cy="731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0FAFDB-83DA-3CF1-E409-78B1FC741032}"/>
                  </a:ext>
                </a:extLst>
              </p:cNvPr>
              <p:cNvSpPr txBox="1"/>
              <p:nvPr/>
            </p:nvSpPr>
            <p:spPr>
              <a:xfrm>
                <a:off x="1894264" y="4996408"/>
                <a:ext cx="8239432" cy="731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0FAFDB-83DA-3CF1-E409-78B1FC74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64" y="4996408"/>
                <a:ext cx="8239432" cy="731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1109EB-B587-0181-4BB7-7CD01F4C7565}"/>
                  </a:ext>
                </a:extLst>
              </p:cNvPr>
              <p:cNvSpPr txBox="1"/>
              <p:nvPr/>
            </p:nvSpPr>
            <p:spPr>
              <a:xfrm>
                <a:off x="324465" y="6018542"/>
                <a:ext cx="1164139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However, the bases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and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Δ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may change their relative order (e.g. in trivial crossing situations) or acquire a spurious phase difference. </a:t>
                </a:r>
                <a:r>
                  <a:rPr lang="en-US" sz="2000" b="1" dirty="0">
                    <a:solidFill>
                      <a:srgbClr val="0000FF"/>
                    </a:solidFill>
                    <a:effectLst/>
                    <a:ea typeface="Times New Roman" panose="02020603050405020304" pitchFamily="18" charset="0"/>
                  </a:rPr>
                  <a:t>Consider this as the adiabatic dynamics (e.g. adiabatic charge transfer)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1109EB-B587-0181-4BB7-7CD01F4C7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6018542"/>
                <a:ext cx="11641393" cy="677108"/>
              </a:xfrm>
              <a:prstGeom prst="rect">
                <a:avLst/>
              </a:prstGeom>
              <a:blipFill>
                <a:blip r:embed="rId8"/>
                <a:stretch>
                  <a:fillRect l="-419" t="-65766" b="-55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47743E-6A17-6444-5047-6DF3458F2DAD}"/>
              </a:ext>
            </a:extLst>
          </p:cNvPr>
          <p:cNvSpPr txBox="1"/>
          <p:nvPr/>
        </p:nvSpPr>
        <p:spPr>
          <a:xfrm>
            <a:off x="181872" y="902906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to solve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57195-A658-2BCE-2C64-866B46770E4E}"/>
              </a:ext>
            </a:extLst>
          </p:cNvPr>
          <p:cNvSpPr txBox="1"/>
          <p:nvPr/>
        </p:nvSpPr>
        <p:spPr>
          <a:xfrm>
            <a:off x="171495" y="2529309"/>
            <a:ext cx="22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adiabatic basis: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84B91-057D-488D-C8C5-E9A1F1B67F31}"/>
              </a:ext>
            </a:extLst>
          </p:cNvPr>
          <p:cNvSpPr txBox="1"/>
          <p:nvPr/>
        </p:nvSpPr>
        <p:spPr>
          <a:xfrm>
            <a:off x="181872" y="378638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solution: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6D28B-DFE7-F4EC-DE38-7C6FB574066F}"/>
              </a:ext>
            </a:extLst>
          </p:cNvPr>
          <p:cNvSpPr txBox="1"/>
          <p:nvPr/>
        </p:nvSpPr>
        <p:spPr>
          <a:xfrm>
            <a:off x="227525" y="4902461"/>
            <a:ext cx="17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projection: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5AF86E-6112-29C7-452D-000CD8E0BB78}"/>
                  </a:ext>
                </a:extLst>
              </p:cNvPr>
              <p:cNvSpPr txBox="1"/>
              <p:nvPr/>
            </p:nvSpPr>
            <p:spPr>
              <a:xfrm>
                <a:off x="10315638" y="4298370"/>
                <a:ext cx="16488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Consider the change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non-adiabatic dynamics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5AF86E-6112-29C7-452D-000CD8E0B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638" y="4298370"/>
                <a:ext cx="1648837" cy="1200329"/>
              </a:xfrm>
              <a:prstGeom prst="rect">
                <a:avLst/>
              </a:prstGeom>
              <a:blipFill>
                <a:blip r:embed="rId9"/>
                <a:stretch>
                  <a:fillRect l="-295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28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9BDDBDB-54BF-EF87-A8FC-E6298A859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56" y="1667234"/>
            <a:ext cx="8393361" cy="47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C53A3979-02A9-1B42-972B-1EE6F5A8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22AC7-87C4-EB32-A920-D9CCEF71C670}"/>
                  </a:ext>
                </a:extLst>
              </p:cNvPr>
              <p:cNvSpPr txBox="1"/>
              <p:nvPr/>
            </p:nvSpPr>
            <p:spPr>
              <a:xfrm>
                <a:off x="1022555" y="922100"/>
                <a:ext cx="9039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Arises because of finite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 or due to inconsistency of energy and NAC (due to approximations)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22AC7-87C4-EB32-A920-D9CCEF71C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922100"/>
                <a:ext cx="9039911" cy="369332"/>
              </a:xfrm>
              <a:prstGeom prst="rect">
                <a:avLst/>
              </a:prstGeom>
              <a:blipFill>
                <a:blip r:embed="rId4"/>
                <a:stretch>
                  <a:fillRect l="-6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F5C2071-5FE4-F6A0-848E-538AD5970E47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Trivial Crossing Problem</a:t>
            </a:r>
          </a:p>
        </p:txBody>
      </p:sp>
    </p:spTree>
    <p:extLst>
      <p:ext uri="{BB962C8B-B14F-4D97-AF65-F5344CB8AC3E}">
        <p14:creationId xmlns:p14="http://schemas.microsoft.com/office/powerpoint/2010/main" val="25707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B13003-07BD-E416-AFE4-1812B9C9FB26}"/>
              </a:ext>
            </a:extLst>
          </p:cNvPr>
          <p:cNvSpPr/>
          <p:nvPr/>
        </p:nvSpPr>
        <p:spPr>
          <a:xfrm>
            <a:off x="4429338" y="5869858"/>
            <a:ext cx="6641785" cy="891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4F095-EAA1-2E9B-FFC9-55388CD63D6A}"/>
                  </a:ext>
                </a:extLst>
              </p:cNvPr>
              <p:cNvSpPr txBox="1"/>
              <p:nvPr/>
            </p:nvSpPr>
            <p:spPr>
              <a:xfrm>
                <a:off x="449945" y="790637"/>
                <a:ext cx="10658168" cy="681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" panose="02020603050405020304" pitchFamily="18" charset="0"/>
                    <a:ea typeface="Times New Roman" panose="02020603050405020304" pitchFamily="18" charset="0"/>
                  </a:rPr>
                  <a:t>Introduce the d</a:t>
                </a:r>
                <a:r>
                  <a:rPr lang="en-US" sz="1800" dirty="0">
                    <a:effectLst/>
                    <a:latin typeface="Times" panose="02020603050405020304" pitchFamily="18" charset="0"/>
                    <a:ea typeface="Times New Roman" panose="02020603050405020304" pitchFamily="18" charset="0"/>
                  </a:rPr>
                  <a:t>ynamically-consistent (local diabatic) basis,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idea: </a:t>
                </a:r>
                <a:r>
                  <a:rPr lang="en-US" dirty="0">
                    <a:solidFill>
                      <a:srgbClr val="FF0000"/>
                    </a:solidFill>
                  </a:rPr>
                  <a:t>these basis functions preserve their identity as much as possible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4F095-EAA1-2E9B-FFC9-55388CD63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5" y="790637"/>
                <a:ext cx="10658168" cy="681982"/>
              </a:xfrm>
              <a:prstGeom prst="rect">
                <a:avLst/>
              </a:prstGeom>
              <a:blipFill>
                <a:blip r:embed="rId2"/>
                <a:stretch>
                  <a:fillRect l="-515" t="-91964" b="-9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82CA4E-57C5-BA52-CF17-B9F59720C53D}"/>
                  </a:ext>
                </a:extLst>
              </p:cNvPr>
              <p:cNvSpPr txBox="1"/>
              <p:nvPr/>
            </p:nvSpPr>
            <p:spPr>
              <a:xfrm>
                <a:off x="4167685" y="2962031"/>
                <a:ext cx="501445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82CA4E-57C5-BA52-CF17-B9F59720C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685" y="2962031"/>
                <a:ext cx="5014450" cy="404983"/>
              </a:xfrm>
              <a:prstGeom prst="rect">
                <a:avLst/>
              </a:prstGeom>
              <a:blipFill>
                <a:blip r:embed="rId3"/>
                <a:stretch>
                  <a:fillRect l="-2676"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4850A5-1B6B-E1D7-986C-8B26C7FF967D}"/>
                  </a:ext>
                </a:extLst>
              </p:cNvPr>
              <p:cNvSpPr txBox="1"/>
              <p:nvPr/>
            </p:nvSpPr>
            <p:spPr>
              <a:xfrm>
                <a:off x="4105541" y="1945485"/>
                <a:ext cx="3205315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4850A5-1B6B-E1D7-986C-8B26C7FF9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1" y="1945485"/>
                <a:ext cx="3205315" cy="404983"/>
              </a:xfrm>
              <a:prstGeom prst="rect">
                <a:avLst/>
              </a:prstGeom>
              <a:blipFill>
                <a:blip r:embed="rId4"/>
                <a:stretch>
                  <a:fillRect l="-7034" t="-153731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A2B7A6-4502-31FF-CAA6-5ED7D846BDB6}"/>
                  </a:ext>
                </a:extLst>
              </p:cNvPr>
              <p:cNvSpPr txBox="1"/>
              <p:nvPr/>
            </p:nvSpPr>
            <p:spPr>
              <a:xfrm>
                <a:off x="430544" y="1748690"/>
                <a:ext cx="35614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Introduce the </a:t>
                </a:r>
                <a:r>
                  <a:rPr lang="en-US" b="1" dirty="0">
                    <a:solidFill>
                      <a:srgbClr val="0000FF"/>
                    </a:solidFill>
                  </a:rPr>
                  <a:t>basis re-projection</a:t>
                </a:r>
                <a:r>
                  <a:rPr lang="en-US" dirty="0"/>
                  <a:t>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 describes the adiabatic dynamics of the basis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A2B7A6-4502-31FF-CAA6-5ED7D846B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4" y="1748690"/>
                <a:ext cx="3561448" cy="923330"/>
              </a:xfrm>
              <a:prstGeom prst="rect">
                <a:avLst/>
              </a:prstGeom>
              <a:blipFill>
                <a:blip r:embed="rId5"/>
                <a:stretch>
                  <a:fillRect l="-1541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BB401F-41DE-D863-74EF-FB2BDBCBF42E}"/>
                  </a:ext>
                </a:extLst>
              </p:cNvPr>
              <p:cNvSpPr txBox="1"/>
              <p:nvPr/>
            </p:nvSpPr>
            <p:spPr>
              <a:xfrm>
                <a:off x="5412063" y="3492551"/>
                <a:ext cx="2694038" cy="375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BB401F-41DE-D863-74EF-FB2BDBCB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63" y="3492551"/>
                <a:ext cx="2694038" cy="375039"/>
              </a:xfrm>
              <a:prstGeom prst="rect">
                <a:avLst/>
              </a:prstGeom>
              <a:blipFill>
                <a:blip r:embed="rId6"/>
                <a:stretch>
                  <a:fillRect t="-491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764069-24ED-C0A8-5D38-86DDA5BFE5AF}"/>
                  </a:ext>
                </a:extLst>
              </p:cNvPr>
              <p:cNvSpPr txBox="1"/>
              <p:nvPr/>
            </p:nvSpPr>
            <p:spPr>
              <a:xfrm>
                <a:off x="9353458" y="2109811"/>
                <a:ext cx="1966451" cy="37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764069-24ED-C0A8-5D38-86DDA5BFE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458" y="2109811"/>
                <a:ext cx="1966451" cy="372603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B125675-DFC6-030D-9565-93EB3FABDE39}"/>
              </a:ext>
            </a:extLst>
          </p:cNvPr>
          <p:cNvSpPr txBox="1"/>
          <p:nvPr/>
        </p:nvSpPr>
        <p:spPr>
          <a:xfrm>
            <a:off x="7829459" y="2586865"/>
            <a:ext cx="4326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Granucci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 G, Persico M, </a:t>
            </a:r>
            <a:r>
              <a:rPr lang="en-US" sz="1200" dirty="0" err="1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Toniolo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1200" i="1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J. Chem. Phys.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b="1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2001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, 114, 10608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6823A0-F2D9-DDCD-FD22-4CE41E8E8748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Local Diabatization (LD) Approach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33019-07D8-15EC-3DA1-71371EBD1603}"/>
              </a:ext>
            </a:extLst>
          </p:cNvPr>
          <p:cNvSpPr txBox="1"/>
          <p:nvPr/>
        </p:nvSpPr>
        <p:spPr>
          <a:xfrm>
            <a:off x="449945" y="3063258"/>
            <a:ext cx="370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wavefunction should stay invariant </a:t>
            </a:r>
            <a:r>
              <a:rPr lang="en-US" dirty="0" err="1"/>
              <a:t>w.r.t.</a:t>
            </a:r>
            <a:r>
              <a:rPr lang="en-US" dirty="0"/>
              <a:t> the choice of the basis: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02B71A-8E2A-69DB-9E41-1E2BD031FDA2}"/>
              </a:ext>
            </a:extLst>
          </p:cNvPr>
          <p:cNvSpPr txBox="1"/>
          <p:nvPr/>
        </p:nvSpPr>
        <p:spPr>
          <a:xfrm>
            <a:off x="7865807" y="1609166"/>
            <a:ext cx="432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Closely related to the one in the LD  of </a:t>
            </a:r>
            <a:r>
              <a:rPr lang="en-US" dirty="0" err="1"/>
              <a:t>Granucci</a:t>
            </a:r>
            <a:r>
              <a:rPr lang="en-US" dirty="0"/>
              <a:t> et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629143-321D-532A-3C1A-F8A29BF5D9DE}"/>
                  </a:ext>
                </a:extLst>
              </p:cNvPr>
              <p:cNvSpPr txBox="1"/>
              <p:nvPr/>
            </p:nvSpPr>
            <p:spPr>
              <a:xfrm>
                <a:off x="4807973" y="5968302"/>
                <a:ext cx="6122347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𝑇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,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629143-321D-532A-3C1A-F8A29BF5D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973" y="5968302"/>
                <a:ext cx="6122347" cy="656655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E09F88-17DC-51F9-7365-A6D2C289BB07}"/>
                  </a:ext>
                </a:extLst>
              </p:cNvPr>
              <p:cNvSpPr txBox="1"/>
              <p:nvPr/>
            </p:nvSpPr>
            <p:spPr>
              <a:xfrm>
                <a:off x="3991992" y="4222985"/>
                <a:ext cx="75413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,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E09F88-17DC-51F9-7365-A6D2C289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992" y="4222985"/>
                <a:ext cx="754134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8EDF9B-FE2F-0BE7-706C-E7CA5CF6E648}"/>
                  </a:ext>
                </a:extLst>
              </p:cNvPr>
              <p:cNvSpPr txBox="1"/>
              <p:nvPr/>
            </p:nvSpPr>
            <p:spPr>
              <a:xfrm>
                <a:off x="4295606" y="4620091"/>
                <a:ext cx="35057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8EDF9B-FE2F-0BE7-706C-E7CA5CF6E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06" y="4620091"/>
                <a:ext cx="350577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05FCF3D6-6DA4-4C98-0E54-0395FEB63441}"/>
              </a:ext>
            </a:extLst>
          </p:cNvPr>
          <p:cNvSpPr txBox="1"/>
          <p:nvPr/>
        </p:nvSpPr>
        <p:spPr>
          <a:xfrm>
            <a:off x="457290" y="4572008"/>
            <a:ext cx="397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Time-overlap (transition density matrix):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C020F8-F743-E7E7-220C-F688A056BED2}"/>
              </a:ext>
            </a:extLst>
          </p:cNvPr>
          <p:cNvSpPr txBox="1"/>
          <p:nvPr/>
        </p:nvSpPr>
        <p:spPr>
          <a:xfrm>
            <a:off x="457290" y="4243293"/>
            <a:ext cx="263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definitions above: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FEF3B9-825D-9EF3-4EBB-5FADF6CA2089}"/>
                  </a:ext>
                </a:extLst>
              </p:cNvPr>
              <p:cNvSpPr txBox="1"/>
              <p:nvPr/>
            </p:nvSpPr>
            <p:spPr>
              <a:xfrm>
                <a:off x="4409060" y="5024700"/>
                <a:ext cx="35057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FEF3B9-825D-9EF3-4EBB-5FADF6CA2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60" y="5024700"/>
                <a:ext cx="350577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766B00E-14E9-33A2-79F1-B8B24E2C12EE}"/>
              </a:ext>
            </a:extLst>
          </p:cNvPr>
          <p:cNvSpPr txBox="1"/>
          <p:nvPr/>
        </p:nvSpPr>
        <p:spPr>
          <a:xfrm>
            <a:off x="457290" y="4968688"/>
            <a:ext cx="3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Solving for the re-projection matrix: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AD5700-CE94-F2E2-C2EB-512675F5A8B9}"/>
              </a:ext>
            </a:extLst>
          </p:cNvPr>
          <p:cNvSpPr txBox="1"/>
          <p:nvPr/>
        </p:nvSpPr>
        <p:spPr>
          <a:xfrm>
            <a:off x="7889612" y="5059977"/>
            <a:ext cx="426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this leads to fast accumulation of errors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43E4B3-D170-EEF0-E1EE-9726B3A9684B}"/>
              </a:ext>
            </a:extLst>
          </p:cNvPr>
          <p:cNvSpPr txBox="1"/>
          <p:nvPr/>
        </p:nvSpPr>
        <p:spPr>
          <a:xfrm>
            <a:off x="4409060" y="5425195"/>
            <a:ext cx="644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should not evolve the re-projection matrix globally, only locally: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781104-69F1-0F58-0D80-94CBA85A0CDE}"/>
              </a:ext>
            </a:extLst>
          </p:cNvPr>
          <p:cNvSpPr txBox="1"/>
          <p:nvPr/>
        </p:nvSpPr>
        <p:spPr>
          <a:xfrm>
            <a:off x="589935" y="6131015"/>
            <a:ext cx="313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Local diabatization assumption</a:t>
            </a:r>
          </a:p>
        </p:txBody>
      </p:sp>
      <p:pic>
        <p:nvPicPr>
          <p:cNvPr id="45" name="Picture 7" descr="Image result for ub logo">
            <a:extLst>
              <a:ext uri="{FF2B5EF4-FFF2-40B4-BE49-F238E27FC236}">
                <a16:creationId xmlns:a16="http://schemas.microsoft.com/office/drawing/2014/main" id="{C0394375-E417-3A5A-2970-F43D9F5F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28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Born-Oppenheimer Approximation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171769" y="5102939"/>
            <a:ext cx="816078" cy="376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40221" y="5866438"/>
            <a:ext cx="479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Coordinates of nuclei are </a:t>
            </a:r>
            <a:r>
              <a:rPr lang="en-US" sz="1600" dirty="0">
                <a:solidFill>
                  <a:srgbClr val="FF0000"/>
                </a:solidFill>
              </a:rPr>
              <a:t>parameters</a:t>
            </a:r>
          </a:p>
          <a:p>
            <a:r>
              <a:rPr lang="en-US" sz="1600" dirty="0"/>
              <a:t>Energy – is a function of these parameters: </a:t>
            </a:r>
            <a:r>
              <a:rPr lang="en-US" sz="1600" b="1" dirty="0">
                <a:solidFill>
                  <a:srgbClr val="0000FF"/>
                </a:solidFill>
              </a:rPr>
              <a:t>potential energy surface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760" y="6191909"/>
            <a:ext cx="5036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Coordinates of nuclei are the </a:t>
            </a:r>
            <a:r>
              <a:rPr lang="en-US" sz="1600" dirty="0">
                <a:solidFill>
                  <a:srgbClr val="FF0000"/>
                </a:solidFill>
              </a:rPr>
              <a:t>dynamical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variables</a:t>
            </a:r>
          </a:p>
          <a:p>
            <a:r>
              <a:rPr lang="en-US" sz="1600" dirty="0"/>
              <a:t>Energy - is a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677698" y="688050"/>
                <a:ext cx="4887748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98" y="688050"/>
                <a:ext cx="4887748" cy="408445"/>
              </a:xfrm>
              <a:prstGeom prst="rect">
                <a:avLst/>
              </a:prstGeom>
              <a:blipFill>
                <a:blip r:embed="rId2"/>
                <a:stretch>
                  <a:fillRect t="-8955" r="-1496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64263" y="1227674"/>
                <a:ext cx="323088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63" y="1227674"/>
                <a:ext cx="3230884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5687953" y="1604444"/>
            <a:ext cx="1219825" cy="3198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4190" y="1890225"/>
            <a:ext cx="512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</a:t>
            </a:r>
            <a:r>
              <a:rPr lang="en-US" b="1" dirty="0">
                <a:solidFill>
                  <a:srgbClr val="0000FF"/>
                </a:solidFill>
              </a:rPr>
              <a:t>electron-nuclear (vibronic)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wavefunction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878827" y="1550514"/>
            <a:ext cx="722889" cy="33971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5574" y="1891762"/>
            <a:ext cx="50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</a:t>
            </a:r>
            <a:r>
              <a:rPr lang="en-US" b="1" dirty="0">
                <a:solidFill>
                  <a:srgbClr val="0000FF"/>
                </a:solidFill>
              </a:rPr>
              <a:t>electron-nuclear (vibronic) </a:t>
            </a:r>
            <a:r>
              <a:rPr lang="en-US" dirty="0"/>
              <a:t>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5574" y="2747336"/>
                <a:ext cx="1082531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Born-Oppenheimer approximation</a:t>
                </a:r>
                <a:r>
                  <a:rPr lang="en-US" dirty="0"/>
                  <a:t>:  a general </a:t>
                </a:r>
                <a:r>
                  <a:rPr lang="en-US" b="1" dirty="0">
                    <a:solidFill>
                      <a:srgbClr val="008000"/>
                    </a:solidFill>
                  </a:rPr>
                  <a:t>time-scale separation </a:t>
                </a:r>
                <a:r>
                  <a:rPr lang="en-US" dirty="0"/>
                  <a:t>approximation = there are fast and slow degrees of freedom, in general. </a:t>
                </a:r>
                <a:r>
                  <a:rPr lang="en-US" b="1" dirty="0">
                    <a:solidFill>
                      <a:srgbClr val="FF0000"/>
                    </a:solidFill>
                  </a:rPr>
                  <a:t>Enables factorization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𝒇𝒂𝒔𝒕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𝒇𝒂𝒔𝒕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 adiabatic approximation applied to </a:t>
                </a:r>
                <a:r>
                  <a:rPr lang="en-US" b="1" dirty="0">
                    <a:solidFill>
                      <a:srgbClr val="FF0000"/>
                    </a:solidFill>
                  </a:rPr>
                  <a:t>electrons and nuclei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Nuclei are heavier than electrons, so nuclei are seeing by electrons as static entities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Electrons move in the field created by immobile nuclei and themselves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𝑛𝑢𝑐𝑙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𝑒𝑙𝑒𝑐</m:t>
                        </m:r>
                      </m:sub>
                    </m:sSub>
                  </m:oMath>
                </a14:m>
                <a:r>
                  <a:rPr lang="en-US" dirty="0"/>
                  <a:t>, so treat nuclei classically, and electrons – quantum-mechanically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74" y="2747336"/>
                <a:ext cx="10825316" cy="2062103"/>
              </a:xfrm>
              <a:prstGeom prst="rect">
                <a:avLst/>
              </a:prstGeom>
              <a:blipFill>
                <a:blip r:embed="rId4"/>
                <a:stretch>
                  <a:fillRect l="-619" t="-1775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373794" y="5125967"/>
                <a:ext cx="323088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794" y="5125967"/>
                <a:ext cx="3230884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695534" y="5119101"/>
                <a:ext cx="4184159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534" y="5119101"/>
                <a:ext cx="4184159" cy="376770"/>
              </a:xfrm>
              <a:prstGeom prst="rect">
                <a:avLst/>
              </a:prstGeom>
              <a:blipFill>
                <a:blip r:embed="rId6"/>
                <a:stretch>
                  <a:fillRect t="-322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18AA70CC-7E76-F885-1872-40EF4B64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E5B36-912D-E2EF-34A5-D6EE71CAC334}"/>
              </a:ext>
            </a:extLst>
          </p:cNvPr>
          <p:cNvSpPr txBox="1"/>
          <p:nvPr/>
        </p:nvSpPr>
        <p:spPr>
          <a:xfrm>
            <a:off x="1373793" y="5032638"/>
            <a:ext cx="887625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B558F-48A9-14F1-78BC-82B418C80C36}"/>
              </a:ext>
            </a:extLst>
          </p:cNvPr>
          <p:cNvSpPr txBox="1"/>
          <p:nvPr/>
        </p:nvSpPr>
        <p:spPr>
          <a:xfrm>
            <a:off x="6699699" y="5045551"/>
            <a:ext cx="1166107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69F9F688-00E5-7A2E-68B5-05ED15F19248}"/>
              </a:ext>
            </a:extLst>
          </p:cNvPr>
          <p:cNvSpPr/>
          <p:nvPr/>
        </p:nvSpPr>
        <p:spPr>
          <a:xfrm>
            <a:off x="2375095" y="5526521"/>
            <a:ext cx="4969602" cy="618424"/>
          </a:xfrm>
          <a:prstGeom prst="curvedUpArrow">
            <a:avLst>
              <a:gd name="adj1" fmla="val 1248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B0EF9-A573-2D78-6D7D-13B7CA91752C}"/>
              </a:ext>
            </a:extLst>
          </p:cNvPr>
          <p:cNvSpPr txBox="1"/>
          <p:nvPr/>
        </p:nvSpPr>
        <p:spPr>
          <a:xfrm>
            <a:off x="4418856" y="5659693"/>
            <a:ext cx="19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BO approximation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2A307F-A3AD-7BFB-2316-7CE6DABC248F}"/>
              </a:ext>
            </a:extLst>
          </p:cNvPr>
          <p:cNvCxnSpPr/>
          <p:nvPr/>
        </p:nvCxnSpPr>
        <p:spPr>
          <a:xfrm flipH="1" flipV="1">
            <a:off x="6695534" y="1096495"/>
            <a:ext cx="1416079" cy="3390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68B5FF-8528-A517-BA19-22EE5B9ED25D}"/>
              </a:ext>
            </a:extLst>
          </p:cNvPr>
          <p:cNvSpPr txBox="1"/>
          <p:nvPr/>
        </p:nvSpPr>
        <p:spPr>
          <a:xfrm>
            <a:off x="8367252" y="1435510"/>
            <a:ext cx="367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 </a:t>
            </a:r>
            <a:r>
              <a:rPr lang="en-US" dirty="0" err="1"/>
              <a:t>el-el</a:t>
            </a:r>
            <a:r>
              <a:rPr lang="en-US" dirty="0"/>
              <a:t> and </a:t>
            </a:r>
            <a:r>
              <a:rPr lang="en-US" dirty="0" err="1"/>
              <a:t>el-nucl</a:t>
            </a:r>
            <a:r>
              <a:rPr lang="en-US" dirty="0"/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138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9" grpId="0"/>
      <p:bldP spid="24" grpId="0"/>
      <p:bldP spid="25" grpId="0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1D5FD77-2FC4-EEF4-4D54-CBB9E7B53F22}"/>
              </a:ext>
            </a:extLst>
          </p:cNvPr>
          <p:cNvSpPr/>
          <p:nvPr/>
        </p:nvSpPr>
        <p:spPr>
          <a:xfrm>
            <a:off x="4429338" y="5604386"/>
            <a:ext cx="6641785" cy="891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11EA39-E6AA-3217-1B6B-6FDBDBDEA0D3}"/>
                  </a:ext>
                </a:extLst>
              </p:cNvPr>
              <p:cNvSpPr txBox="1"/>
              <p:nvPr/>
            </p:nvSpPr>
            <p:spPr>
              <a:xfrm>
                <a:off x="4105541" y="5702830"/>
                <a:ext cx="6824780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𝑇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,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" panose="020206030504050203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" panose="020206030504050203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11EA39-E6AA-3217-1B6B-6FDBDBDEA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1" y="5702830"/>
                <a:ext cx="6824780" cy="656655"/>
              </a:xfrm>
              <a:prstGeom prst="rect">
                <a:avLst/>
              </a:prstGeom>
              <a:blipFill>
                <a:blip r:embed="rId2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58E65-CFF3-7504-A0D9-E3A80C166132}"/>
                  </a:ext>
                </a:extLst>
              </p:cNvPr>
              <p:cNvSpPr txBox="1"/>
              <p:nvPr/>
            </p:nvSpPr>
            <p:spPr>
              <a:xfrm>
                <a:off x="4581832" y="788727"/>
                <a:ext cx="42278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58E65-CFF3-7504-A0D9-E3A80C166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832" y="788727"/>
                <a:ext cx="42278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251299-931E-E0EF-3FC1-D85507EB8739}"/>
              </a:ext>
            </a:extLst>
          </p:cNvPr>
          <p:cNvSpPr txBox="1"/>
          <p:nvPr/>
        </p:nvSpPr>
        <p:spPr>
          <a:xfrm>
            <a:off x="462116" y="916711"/>
            <a:ext cx="370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this transformation will not preserve the wavefunction norm: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A9343F-883B-6B97-48F9-CAACFF820D63}"/>
                  </a:ext>
                </a:extLst>
              </p:cNvPr>
              <p:cNvSpPr txBox="1"/>
              <p:nvPr/>
            </p:nvSpPr>
            <p:spPr>
              <a:xfrm>
                <a:off x="4306529" y="1158059"/>
                <a:ext cx="609600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A9343F-883B-6B97-48F9-CAACFF82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29" y="1158059"/>
                <a:ext cx="6096000" cy="404983"/>
              </a:xfrm>
              <a:prstGeom prst="rect">
                <a:avLst/>
              </a:prstGeom>
              <a:blipFill>
                <a:blip r:embed="rId4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ADD535-C2C7-9983-255A-74B5B4526AAA}"/>
                  </a:ext>
                </a:extLst>
              </p:cNvPr>
              <p:cNvSpPr txBox="1"/>
              <p:nvPr/>
            </p:nvSpPr>
            <p:spPr>
              <a:xfrm>
                <a:off x="3111910" y="1932374"/>
                <a:ext cx="7290620" cy="926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≠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effectLst/>
                    <a:latin typeface="Times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ADD535-C2C7-9983-255A-74B5B4526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910" y="1932374"/>
                <a:ext cx="7290620" cy="926216"/>
              </a:xfrm>
              <a:prstGeom prst="rect">
                <a:avLst/>
              </a:prstGeom>
              <a:blipFill>
                <a:blip r:embed="rId5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14639-7319-5CE2-3420-60696CA0F666}"/>
                  </a:ext>
                </a:extLst>
              </p:cNvPr>
              <p:cNvSpPr txBox="1"/>
              <p:nvPr/>
            </p:nvSpPr>
            <p:spPr>
              <a:xfrm>
                <a:off x="462116" y="3261816"/>
                <a:ext cx="10589342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Normalize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𝑇𝐴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14639-7319-5CE2-3420-60696CA0F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3261816"/>
                <a:ext cx="10589342" cy="374270"/>
              </a:xfrm>
              <a:prstGeom prst="rect">
                <a:avLst/>
              </a:prstGeom>
              <a:blipFill>
                <a:blip r:embed="rId6"/>
                <a:stretch>
                  <a:fillRect l="-518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664E4-32EF-1D9E-475E-D2D31172EF48}"/>
                  </a:ext>
                </a:extLst>
              </p:cNvPr>
              <p:cNvSpPr txBox="1"/>
              <p:nvPr/>
            </p:nvSpPr>
            <p:spPr>
              <a:xfrm>
                <a:off x="462116" y="4212698"/>
                <a:ext cx="7561007" cy="477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can be chosen as: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664E4-32EF-1D9E-475E-D2D31172E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4212698"/>
                <a:ext cx="7561007" cy="477631"/>
              </a:xfrm>
              <a:prstGeom prst="rect">
                <a:avLst/>
              </a:prstGeom>
              <a:blipFill>
                <a:blip r:embed="rId7"/>
                <a:stretch>
                  <a:fillRect l="-726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3493CA-3538-EF88-FB86-0BCD67693512}"/>
                  </a:ext>
                </a:extLst>
              </p:cNvPr>
              <p:cNvSpPr txBox="1"/>
              <p:nvPr/>
            </p:nvSpPr>
            <p:spPr>
              <a:xfrm>
                <a:off x="462116" y="4833336"/>
                <a:ext cx="8524568" cy="477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836967"/>
                    </a:solidFill>
                  </a:rPr>
                  <a:t>So the normalized matrix is: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3493CA-3538-EF88-FB86-0BCD6769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4833336"/>
                <a:ext cx="8524568" cy="477631"/>
              </a:xfrm>
              <a:prstGeom prst="rect">
                <a:avLst/>
              </a:prstGeom>
              <a:blipFill>
                <a:blip r:embed="rId8"/>
                <a:stretch>
                  <a:fillRect l="-6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4B568D-EC60-FB96-24E4-B60379E3C7FE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70C0"/>
                </a:solidFill>
              </a:rPr>
              <a:t>Lowdin</a:t>
            </a:r>
            <a:r>
              <a:rPr lang="en-US" sz="2800" b="1" dirty="0">
                <a:solidFill>
                  <a:srgbClr val="0070C0"/>
                </a:solidFill>
              </a:rPr>
              <a:t> normalization in the LD approach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093885-14C2-9957-EF5D-DC81BEA71124}"/>
              </a:ext>
            </a:extLst>
          </p:cNvPr>
          <p:cNvSpPr txBox="1"/>
          <p:nvPr/>
        </p:nvSpPr>
        <p:spPr>
          <a:xfrm>
            <a:off x="589935" y="5865543"/>
            <a:ext cx="328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Local diabatization with </a:t>
            </a:r>
            <a:r>
              <a:rPr lang="en-US" b="1" dirty="0" err="1">
                <a:solidFill>
                  <a:srgbClr val="FF0000"/>
                </a:solidFill>
              </a:rPr>
              <a:t>Lowdin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normalizaiton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3" name="Picture 7" descr="Image result for ub logo">
            <a:extLst>
              <a:ext uri="{FF2B5EF4-FFF2-40B4-BE49-F238E27FC236}">
                <a16:creationId xmlns:a16="http://schemas.microsoft.com/office/drawing/2014/main" id="{F7958D1C-FFE1-66BA-4B3E-943BC25D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0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A05F37-7F26-810F-F830-A3F92F43D3D4}"/>
                  </a:ext>
                </a:extLst>
              </p:cNvPr>
              <p:cNvSpPr txBox="1"/>
              <p:nvPr/>
            </p:nvSpPr>
            <p:spPr>
              <a:xfrm>
                <a:off x="2880852" y="843723"/>
                <a:ext cx="6656438" cy="658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sz="1600" b="0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A05F37-7F26-810F-F830-A3F92F43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52" y="843723"/>
                <a:ext cx="6656438" cy="658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3293656-23FD-3C3F-87E1-410DC87D330B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Back to Integrating the TD-SE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B6F39F-FE5B-150B-E5C4-47860DFB477C}"/>
                  </a:ext>
                </a:extLst>
              </p:cNvPr>
              <p:cNvSpPr txBox="1"/>
              <p:nvPr/>
            </p:nvSpPr>
            <p:spPr>
              <a:xfrm>
                <a:off x="737419" y="1521388"/>
                <a:ext cx="10717161" cy="660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B6F39F-FE5B-150B-E5C4-47860DFB4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19" y="1521388"/>
                <a:ext cx="10717161" cy="660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E6E8D-045A-E122-EE01-E0763731404D}"/>
                  </a:ext>
                </a:extLst>
              </p:cNvPr>
              <p:cNvSpPr txBox="1"/>
              <p:nvPr/>
            </p:nvSpPr>
            <p:spPr>
              <a:xfrm>
                <a:off x="2241753" y="2476423"/>
                <a:ext cx="7708491" cy="649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⟨"/>
                          <m:endChr m:val="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E6E8D-045A-E122-EE01-E07637314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3" y="2476423"/>
                <a:ext cx="7708491" cy="649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5A0784-5792-9DBA-31B8-1D356150BAF6}"/>
                  </a:ext>
                </a:extLst>
              </p:cNvPr>
              <p:cNvSpPr txBox="1"/>
              <p:nvPr/>
            </p:nvSpPr>
            <p:spPr>
              <a:xfrm>
                <a:off x="4817807" y="3345934"/>
                <a:ext cx="6096000" cy="530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5A0784-5792-9DBA-31B8-1D356150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807" y="3345934"/>
                <a:ext cx="6096000" cy="530594"/>
              </a:xfrm>
              <a:prstGeom prst="rect">
                <a:avLst/>
              </a:prstGeom>
              <a:blipFill>
                <a:blip r:embed="rId5"/>
                <a:stretch>
                  <a:fillRect t="-163218" b="-24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1ADC45C-5037-BFB9-F5C4-B13BBAC8CF5A}"/>
              </a:ext>
            </a:extLst>
          </p:cNvPr>
          <p:cNvSpPr txBox="1"/>
          <p:nvPr/>
        </p:nvSpPr>
        <p:spPr>
          <a:xfrm>
            <a:off x="344129" y="3480780"/>
            <a:ext cx="422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properties of the local-diabatic basis: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801E98-D55C-4497-DECD-355E0FA9BF68}"/>
                  </a:ext>
                </a:extLst>
              </p:cNvPr>
              <p:cNvSpPr txBox="1"/>
              <p:nvPr/>
            </p:nvSpPr>
            <p:spPr>
              <a:xfrm>
                <a:off x="543231" y="4289875"/>
                <a:ext cx="11331679" cy="97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⟨"/>
                        <m:endChr m:val=""/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  <m:sub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𝑎𝑑𝑖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𝑎𝑑𝑖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801E98-D55C-4497-DECD-355E0FA9B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31" y="4289875"/>
                <a:ext cx="11331679" cy="970650"/>
              </a:xfrm>
              <a:prstGeom prst="rect">
                <a:avLst/>
              </a:prstGeom>
              <a:blipFill>
                <a:blip r:embed="rId6"/>
                <a:stretch>
                  <a:fillRect l="-592" t="-28302" b="-49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610D29-8C8A-1FCC-B522-3B18A3096DB9}"/>
                  </a:ext>
                </a:extLst>
              </p:cNvPr>
              <p:cNvSpPr txBox="1"/>
              <p:nvPr/>
            </p:nvSpPr>
            <p:spPr>
              <a:xfrm>
                <a:off x="3161070" y="5779136"/>
                <a:ext cx="609600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610D29-8C8A-1FCC-B522-3B18A3096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70" y="5779136"/>
                <a:ext cx="6096000" cy="6455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58B1FBE5-CCB6-CF0B-6067-AA14A2B13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647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A8975A9-583D-14A0-A00E-A17433D86154}"/>
              </a:ext>
            </a:extLst>
          </p:cNvPr>
          <p:cNvSpPr/>
          <p:nvPr/>
        </p:nvSpPr>
        <p:spPr>
          <a:xfrm>
            <a:off x="2939845" y="5535561"/>
            <a:ext cx="8809703" cy="11275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ED144-0D34-EBB3-5AE1-539FAE0059B4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Working the Liouville’s space: propagation of density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33DB31-61CF-D265-3AD3-F637887F836C}"/>
                  </a:ext>
                </a:extLst>
              </p:cNvPr>
              <p:cNvSpPr txBox="1"/>
              <p:nvPr/>
            </p:nvSpPr>
            <p:spPr>
              <a:xfrm>
                <a:off x="604684" y="929067"/>
                <a:ext cx="2096610" cy="619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33DB31-61CF-D265-3AD3-F637887F8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4" y="929067"/>
                <a:ext cx="2096610" cy="619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CA153-4AC3-3D43-143E-C49D13B87308}"/>
                  </a:ext>
                </a:extLst>
              </p:cNvPr>
              <p:cNvSpPr txBox="1"/>
              <p:nvPr/>
            </p:nvSpPr>
            <p:spPr>
              <a:xfrm>
                <a:off x="604684" y="2283196"/>
                <a:ext cx="3048000" cy="68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CA153-4AC3-3D43-143E-C49D13B87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4" y="2283196"/>
                <a:ext cx="3048000" cy="6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8DFFEF-9116-695B-926E-2AC62F4156CA}"/>
                  </a:ext>
                </a:extLst>
              </p:cNvPr>
              <p:cNvSpPr txBox="1"/>
              <p:nvPr/>
            </p:nvSpPr>
            <p:spPr>
              <a:xfrm>
                <a:off x="4208207" y="2134032"/>
                <a:ext cx="2684206" cy="404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𝑖𝑎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8DFFEF-9116-695B-926E-2AC62F415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7" y="2134032"/>
                <a:ext cx="2684206" cy="404854"/>
              </a:xfrm>
              <a:prstGeom prst="rect">
                <a:avLst/>
              </a:prstGeom>
              <a:blipFill>
                <a:blip r:embed="rId4"/>
                <a:stretch>
                  <a:fillRect t="-6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C9DEDD-5560-718D-4A7D-75A71B9CC8C2}"/>
                  </a:ext>
                </a:extLst>
              </p:cNvPr>
              <p:cNvSpPr txBox="1"/>
              <p:nvPr/>
            </p:nvSpPr>
            <p:spPr>
              <a:xfrm>
                <a:off x="3859161" y="2859074"/>
                <a:ext cx="3382297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acc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C9DEDD-5560-718D-4A7D-75A71B9CC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161" y="2859074"/>
                <a:ext cx="3382297" cy="404983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EC72E-15FC-B230-85CD-9D8E877FC6F0}"/>
                  </a:ext>
                </a:extLst>
              </p:cNvPr>
              <p:cNvSpPr txBox="1"/>
              <p:nvPr/>
            </p:nvSpPr>
            <p:spPr>
              <a:xfrm>
                <a:off x="8013292" y="2336459"/>
                <a:ext cx="2949677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EC72E-15FC-B230-85CD-9D8E877FC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92" y="2336459"/>
                <a:ext cx="2949677" cy="629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E44A224E-2D4B-C90C-7F6A-8BB4B16B02A4}"/>
              </a:ext>
            </a:extLst>
          </p:cNvPr>
          <p:cNvSpPr/>
          <p:nvPr/>
        </p:nvSpPr>
        <p:spPr>
          <a:xfrm>
            <a:off x="3765755" y="2625213"/>
            <a:ext cx="3706761" cy="294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D2F6726-A18C-2402-B92E-FC91DAD58997}"/>
              </a:ext>
            </a:extLst>
          </p:cNvPr>
          <p:cNvSpPr/>
          <p:nvPr/>
        </p:nvSpPr>
        <p:spPr>
          <a:xfrm>
            <a:off x="1514168" y="1641987"/>
            <a:ext cx="393290" cy="546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C7F0B3-1A76-75CA-2DE2-862D29454A5C}"/>
              </a:ext>
            </a:extLst>
          </p:cNvPr>
          <p:cNvSpPr txBox="1"/>
          <p:nvPr/>
        </p:nvSpPr>
        <p:spPr>
          <a:xfrm>
            <a:off x="8013292" y="1764700"/>
            <a:ext cx="282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Vectorized form of the QCLE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A783FA-7863-3178-EFB4-5E3FE2A86259}"/>
              </a:ext>
            </a:extLst>
          </p:cNvPr>
          <p:cNvCxnSpPr/>
          <p:nvPr/>
        </p:nvCxnSpPr>
        <p:spPr>
          <a:xfrm flipH="1" flipV="1">
            <a:off x="10373472" y="2938456"/>
            <a:ext cx="432620" cy="6388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A61F10-167B-5F5F-7871-2347933D28A7}"/>
                  </a:ext>
                </a:extLst>
              </p:cNvPr>
              <p:cNvSpPr txBox="1"/>
              <p:nvPr/>
            </p:nvSpPr>
            <p:spPr>
              <a:xfrm>
                <a:off x="10474337" y="3549445"/>
                <a:ext cx="15136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vector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A61F10-167B-5F5F-7871-2347933D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337" y="3549445"/>
                <a:ext cx="1513619" cy="369332"/>
              </a:xfrm>
              <a:prstGeom prst="rect">
                <a:avLst/>
              </a:prstGeom>
              <a:blipFill>
                <a:blip r:embed="rId7"/>
                <a:stretch>
                  <a:fillRect t="-8197" r="-321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079420-086D-00E0-848E-748FC7B0DBE6}"/>
                  </a:ext>
                </a:extLst>
              </p:cNvPr>
              <p:cNvSpPr txBox="1"/>
              <p:nvPr/>
            </p:nvSpPr>
            <p:spPr>
              <a:xfrm>
                <a:off x="8671420" y="3522358"/>
                <a:ext cx="1684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079420-086D-00E0-848E-748FC7B0D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420" y="3522358"/>
                <a:ext cx="1684051" cy="369332"/>
              </a:xfrm>
              <a:prstGeom prst="rect">
                <a:avLst/>
              </a:prstGeom>
              <a:blipFill>
                <a:blip r:embed="rId8"/>
                <a:stretch>
                  <a:fillRect t="-10000" r="-25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5A09C0-0882-67BC-D895-74E5B7930BC6}"/>
              </a:ext>
            </a:extLst>
          </p:cNvPr>
          <p:cNvCxnSpPr>
            <a:cxnSpLocks/>
          </p:cNvCxnSpPr>
          <p:nvPr/>
        </p:nvCxnSpPr>
        <p:spPr>
          <a:xfrm flipV="1">
            <a:off x="9191608" y="2878555"/>
            <a:ext cx="363327" cy="5504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552AF5-C9CD-9B74-EA5D-F08E5B7D4A5B}"/>
              </a:ext>
            </a:extLst>
          </p:cNvPr>
          <p:cNvCxnSpPr/>
          <p:nvPr/>
        </p:nvCxnSpPr>
        <p:spPr>
          <a:xfrm flipH="1" flipV="1">
            <a:off x="1246237" y="2745910"/>
            <a:ext cx="432620" cy="6388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265761-605E-DF7D-7718-A1FB6F5DE26D}"/>
                  </a:ext>
                </a:extLst>
              </p:cNvPr>
              <p:cNvSpPr txBox="1"/>
              <p:nvPr/>
            </p:nvSpPr>
            <p:spPr>
              <a:xfrm>
                <a:off x="810963" y="3418051"/>
                <a:ext cx="1455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265761-605E-DF7D-7718-A1FB6F5D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63" y="3418051"/>
                <a:ext cx="1455398" cy="369332"/>
              </a:xfrm>
              <a:prstGeom prst="rect">
                <a:avLst/>
              </a:prstGeom>
              <a:blipFill>
                <a:blip r:embed="rId9"/>
                <a:stretch>
                  <a:fillRect t="-10000" r="-33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2E2BD5-9F9E-BDCF-2466-B2C2A8934C5B}"/>
                  </a:ext>
                </a:extLst>
              </p:cNvPr>
              <p:cNvSpPr txBox="1"/>
              <p:nvPr/>
            </p:nvSpPr>
            <p:spPr>
              <a:xfrm>
                <a:off x="894735" y="4694823"/>
                <a:ext cx="4655574" cy="382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2E2BD5-9F9E-BDCF-2466-B2C2A8934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35" y="4694823"/>
                <a:ext cx="4655574" cy="382349"/>
              </a:xfrm>
              <a:prstGeom prst="rect">
                <a:avLst/>
              </a:prstGeom>
              <a:blipFill>
                <a:blip r:embed="rId10"/>
                <a:stretch>
                  <a:fillRect t="-3175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8C4AD-BA68-80D6-5626-C59326C5B4AF}"/>
                  </a:ext>
                </a:extLst>
              </p:cNvPr>
              <p:cNvSpPr txBox="1"/>
              <p:nvPr/>
            </p:nvSpPr>
            <p:spPr>
              <a:xfrm>
                <a:off x="6892413" y="4659251"/>
                <a:ext cx="3962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8C4AD-BA68-80D6-5626-C59326C5B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13" y="4659251"/>
                <a:ext cx="3962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3A01AC-D57B-4239-A066-28FA5D7DBA46}"/>
                  </a:ext>
                </a:extLst>
              </p:cNvPr>
              <p:cNvSpPr txBox="1"/>
              <p:nvPr/>
            </p:nvSpPr>
            <p:spPr>
              <a:xfrm>
                <a:off x="3222522" y="5734193"/>
                <a:ext cx="8261675" cy="731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nary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num>
                                        <m:den>
                                          <m:r>
                                            <a:rPr 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3A01AC-D57B-4239-A066-28FA5D7D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522" y="5734193"/>
                <a:ext cx="8261675" cy="7312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F2A8FD1-46D3-F255-10A5-5CFC2CE942C9}"/>
              </a:ext>
            </a:extLst>
          </p:cNvPr>
          <p:cNvSpPr txBox="1"/>
          <p:nvPr/>
        </p:nvSpPr>
        <p:spPr>
          <a:xfrm>
            <a:off x="103778" y="4018796"/>
            <a:ext cx="108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“closed” quantum systems, there is a direct correspondence between wavefunction and density matrix, so: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6A563F-323E-5D5E-FE28-F05F42B12970}"/>
              </a:ext>
            </a:extLst>
          </p:cNvPr>
          <p:cNvSpPr txBox="1"/>
          <p:nvPr/>
        </p:nvSpPr>
        <p:spPr>
          <a:xfrm>
            <a:off x="363794" y="5879690"/>
            <a:ext cx="24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the final expression:</a:t>
            </a:r>
          </a:p>
        </p:txBody>
      </p:sp>
    </p:spTree>
    <p:extLst>
      <p:ext uri="{BB962C8B-B14F-4D97-AF65-F5344CB8AC3E}">
        <p14:creationId xmlns:p14="http://schemas.microsoft.com/office/powerpoint/2010/main" val="195415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62025" y="2416344"/>
            <a:ext cx="109632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Trajectory Surface Hopping (TSH) methods </a:t>
            </a:r>
          </a:p>
          <a:p>
            <a:pPr algn="ctr">
              <a:buNone/>
            </a:pPr>
            <a:r>
              <a:rPr lang="pt-BR" sz="4000" i="1" dirty="0"/>
              <a:t>in Libra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418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98692" y="3499151"/>
                <a:ext cx="3124200" cy="547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692" y="3499151"/>
                <a:ext cx="3124200" cy="547201"/>
              </a:xfrm>
              <a:prstGeom prst="rect">
                <a:avLst/>
              </a:prstGeom>
              <a:blipFill>
                <a:blip r:embed="rId2"/>
                <a:stretch>
                  <a:fillRect t="-137778" b="-19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2" name="Text Box 6"/>
          <p:cNvSpPr txBox="1">
            <a:spLocks noChangeArrowheads="1"/>
          </p:cNvSpPr>
          <p:nvPr/>
        </p:nvSpPr>
        <p:spPr bwMode="auto">
          <a:xfrm>
            <a:off x="1849199" y="2687848"/>
            <a:ext cx="19369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Non-adiabatic Couplings</a:t>
            </a:r>
          </a:p>
        </p:txBody>
      </p:sp>
      <p:sp>
        <p:nvSpPr>
          <p:cNvPr id="10249" name="TextBox 1"/>
          <p:cNvSpPr txBox="1">
            <a:spLocks noChangeArrowheads="1"/>
          </p:cNvSpPr>
          <p:nvPr/>
        </p:nvSpPr>
        <p:spPr bwMode="auto">
          <a:xfrm>
            <a:off x="1849199" y="974171"/>
            <a:ext cx="16157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Nuclear dynamics</a:t>
            </a:r>
            <a:endParaRPr lang="en-US" altLang="en-US" sz="1600" dirty="0"/>
          </a:p>
        </p:txBody>
      </p:sp>
      <p:sp>
        <p:nvSpPr>
          <p:cNvPr id="10252" name="TextBox 17"/>
          <p:cNvSpPr txBox="1">
            <a:spLocks noChangeArrowheads="1"/>
          </p:cNvSpPr>
          <p:nvPr/>
        </p:nvSpPr>
        <p:spPr bwMode="auto">
          <a:xfrm>
            <a:off x="2090867" y="621748"/>
            <a:ext cx="13740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Initialization</a:t>
            </a:r>
          </a:p>
        </p:txBody>
      </p:sp>
      <p:sp>
        <p:nvSpPr>
          <p:cNvPr id="10255" name="TextBox 22"/>
          <p:cNvSpPr txBox="1">
            <a:spLocks noChangeArrowheads="1"/>
          </p:cNvSpPr>
          <p:nvPr/>
        </p:nvSpPr>
        <p:spPr bwMode="auto">
          <a:xfrm>
            <a:off x="1689420" y="4937881"/>
            <a:ext cx="1961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Proposed Hops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Decoherence 2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5895584" y="1376498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49050" y="5068402"/>
                <a:ext cx="2249270" cy="560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50" y="5068402"/>
                <a:ext cx="2249270" cy="560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376052" y="2617141"/>
                <a:ext cx="3835789" cy="547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052" y="2617141"/>
                <a:ext cx="3835789" cy="547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25712" y="960303"/>
                <a:ext cx="1595501" cy="437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712" y="960303"/>
                <a:ext cx="1595501" cy="437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60717" y="1869809"/>
                <a:ext cx="1249765" cy="313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717" y="1869809"/>
                <a:ext cx="1249765" cy="313612"/>
              </a:xfrm>
              <a:prstGeom prst="rect">
                <a:avLst/>
              </a:prstGeom>
              <a:blipFill>
                <a:blip r:embed="rId7"/>
                <a:stretch>
                  <a:fillRect t="-1961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793005" y="3465168"/>
            <a:ext cx="180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600" b="1" dirty="0">
                <a:solidFill>
                  <a:srgbClr val="008000"/>
                </a:solidFill>
              </a:rPr>
              <a:t>Electronic Dynamics</a:t>
            </a: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1657858" y="1754637"/>
            <a:ext cx="20064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Stationary adiabatic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992227" y="3465167"/>
                <a:ext cx="2565831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227" y="3465167"/>
                <a:ext cx="2565831" cy="615168"/>
              </a:xfrm>
              <a:prstGeom prst="rect">
                <a:avLst/>
              </a:prstGeom>
              <a:blipFill>
                <a:blip r:embed="rId8"/>
                <a:stretch>
                  <a:fillRect t="-115842" r="-238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 rot="5400000">
            <a:off x="5911238" y="2208093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5894097" y="3113947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5911237" y="3884473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2"/>
          <p:cNvSpPr txBox="1">
            <a:spLocks noChangeArrowheads="1"/>
          </p:cNvSpPr>
          <p:nvPr/>
        </p:nvSpPr>
        <p:spPr bwMode="auto">
          <a:xfrm>
            <a:off x="1591609" y="4299377"/>
            <a:ext cx="23456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Decoherence 1</a:t>
            </a:r>
            <a:endParaRPr lang="en-US" altLang="en-US" sz="1600" dirty="0"/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1524001" y="5873516"/>
            <a:ext cx="22029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Accept Hops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9552" y="5114279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 as in DISH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449050" y="4263221"/>
                <a:ext cx="2052998" cy="488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50" y="4263221"/>
                <a:ext cx="2052998" cy="488660"/>
              </a:xfrm>
              <a:prstGeom prst="rect">
                <a:avLst/>
              </a:prstGeom>
              <a:blipFill>
                <a:blip r:embed="rId9"/>
                <a:stretch>
                  <a:fillRect l="-593" r="-1780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6948978" y="4366617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as in SDM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85258" y="5739948"/>
            <a:ext cx="154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based on energy conservation 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226204" y="5709014"/>
                <a:ext cx="251094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204" y="5709014"/>
                <a:ext cx="2510944" cy="576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22"/>
          <p:cNvSpPr txBox="1">
            <a:spLocks noChangeArrowheads="1"/>
          </p:cNvSpPr>
          <p:nvPr/>
        </p:nvSpPr>
        <p:spPr bwMode="auto">
          <a:xfrm>
            <a:off x="227381" y="6393653"/>
            <a:ext cx="37269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Change of state/Velocity rescaling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8570" y="6444423"/>
            <a:ext cx="355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change active electronic state, rescale velocity</a:t>
            </a:r>
          </a:p>
        </p:txBody>
      </p:sp>
      <p:sp>
        <p:nvSpPr>
          <p:cNvPr id="42" name="Right Arrow 41"/>
          <p:cNvSpPr/>
          <p:nvPr/>
        </p:nvSpPr>
        <p:spPr>
          <a:xfrm rot="2042916">
            <a:off x="4731745" y="743828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5400000">
            <a:off x="5894097" y="4589374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5400000">
            <a:off x="5894097" y="5562737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>
            <a:off x="5911236" y="6029438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/>
          <p:cNvCxnSpPr>
            <a:stCxn id="17" idx="3"/>
            <a:endCxn id="10" idx="3"/>
          </p:cNvCxnSpPr>
          <p:nvPr/>
        </p:nvCxnSpPr>
        <p:spPr>
          <a:xfrm flipH="1" flipV="1">
            <a:off x="6721212" y="1178889"/>
            <a:ext cx="1564122" cy="5419423"/>
          </a:xfrm>
          <a:prstGeom prst="bentConnector3">
            <a:avLst>
              <a:gd name="adj1" fmla="val -104060"/>
            </a:avLst>
          </a:prstGeom>
          <a:ln w="63500"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00FF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ultiply 38"/>
          <p:cNvSpPr/>
          <p:nvPr/>
        </p:nvSpPr>
        <p:spPr>
          <a:xfrm>
            <a:off x="9374405" y="3334040"/>
            <a:ext cx="1066800" cy="1016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454180" y="361961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NBRA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2264" y="2641557"/>
            <a:ext cx="4023070" cy="5196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125712" y="901626"/>
            <a:ext cx="1595501" cy="5196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7" descr="Image result for ub logo">
            <a:extLst>
              <a:ext uri="{FF2B5EF4-FFF2-40B4-BE49-F238E27FC236}">
                <a16:creationId xmlns:a16="http://schemas.microsoft.com/office/drawing/2014/main" id="{6AD1D605-0BFF-7F13-B816-56830140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AC807-D5DB-A5E2-29A5-1B1EB172AA4F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TSH in the nutshell</a:t>
            </a:r>
          </a:p>
        </p:txBody>
      </p:sp>
    </p:spTree>
    <p:extLst>
      <p:ext uri="{BB962C8B-B14F-4D97-AF65-F5344CB8AC3E}">
        <p14:creationId xmlns:p14="http://schemas.microsoft.com/office/powerpoint/2010/main" val="3104074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2D3CBE-6064-F86A-C92E-42C5C0A3E6E5}"/>
              </a:ext>
            </a:extLst>
          </p:cNvPr>
          <p:cNvSpPr txBox="1"/>
          <p:nvPr/>
        </p:nvSpPr>
        <p:spPr>
          <a:xfrm>
            <a:off x="667529" y="1020885"/>
            <a:ext cx="28819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dyn_control_params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rep_tdse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ham_update_method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ham_transform_method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force_method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rep_force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3807B-8347-27C7-4616-56ECCDD5B276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Options for the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69A3E-6439-4598-B424-F04E8174B9F0}"/>
                  </a:ext>
                </a:extLst>
              </p:cNvPr>
              <p:cNvSpPr txBox="1"/>
              <p:nvPr/>
            </p:nvSpPr>
            <p:spPr>
              <a:xfrm>
                <a:off x="3785419" y="1530415"/>
                <a:ext cx="7846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evolve electronic DOFs: 0 -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;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; 2 -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; 3 -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69A3E-6439-4598-B424-F04E817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1530415"/>
                <a:ext cx="7846142" cy="369332"/>
              </a:xfrm>
              <a:prstGeom prst="rect">
                <a:avLst/>
              </a:prstGeom>
              <a:blipFill>
                <a:blip r:embed="rId2"/>
                <a:stretch>
                  <a:fillRect l="-69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F8A808-1146-6B93-CDA1-B7921FC3AC82}"/>
                  </a:ext>
                </a:extLst>
              </p:cNvPr>
              <p:cNvSpPr txBox="1"/>
              <p:nvPr/>
            </p:nvSpPr>
            <p:spPr>
              <a:xfrm>
                <a:off x="3785419" y="2128881"/>
                <a:ext cx="6281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update Ham: 0 – don’t; 1 –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;  2 –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F8A808-1146-6B93-CDA1-B7921FC3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2128881"/>
                <a:ext cx="6281848" cy="369332"/>
              </a:xfrm>
              <a:prstGeom prst="rect">
                <a:avLst/>
              </a:prstGeom>
              <a:blipFill>
                <a:blip r:embed="rId3"/>
                <a:stretch>
                  <a:fillRect l="-8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2D721-806C-0812-706F-343A748CACF6}"/>
                  </a:ext>
                </a:extLst>
              </p:cNvPr>
              <p:cNvSpPr txBox="1"/>
              <p:nvPr/>
            </p:nvSpPr>
            <p:spPr>
              <a:xfrm>
                <a:off x="3785419" y="2649285"/>
                <a:ext cx="838152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update Ham via transformation : </a:t>
                </a:r>
              </a:p>
              <a:p>
                <a:r>
                  <a:rPr lang="en-US" dirty="0"/>
                  <a:t>0 – don’t; </a:t>
                </a:r>
              </a:p>
              <a:p>
                <a:r>
                  <a:rPr lang="en-US" dirty="0"/>
                  <a:t>1 –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by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2 –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by using a provided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𝑆𝑈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3 –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 by using a provided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2D721-806C-0812-706F-343A748CA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2649285"/>
                <a:ext cx="8381525" cy="1477328"/>
              </a:xfrm>
              <a:prstGeom prst="rect">
                <a:avLst/>
              </a:prstGeom>
              <a:blipFill>
                <a:blip r:embed="rId4"/>
                <a:stretch>
                  <a:fillRect l="-655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8B85D-5032-7544-4BEE-9447F2393606}"/>
                  </a:ext>
                </a:extLst>
              </p:cNvPr>
              <p:cNvSpPr txBox="1"/>
              <p:nvPr/>
            </p:nvSpPr>
            <p:spPr>
              <a:xfrm>
                <a:off x="9378041" y="2635324"/>
                <a:ext cx="2428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8B85D-5032-7544-4BEE-9447F2393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041" y="2635324"/>
                <a:ext cx="24285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4FF4BD-FFBF-BFF6-CA48-0E80B7EA1728}"/>
                  </a:ext>
                </a:extLst>
              </p:cNvPr>
              <p:cNvSpPr txBox="1"/>
              <p:nvPr/>
            </p:nvSpPr>
            <p:spPr>
              <a:xfrm>
                <a:off x="3745846" y="4355690"/>
                <a:ext cx="4125360" cy="1330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compute nuclear forces:</a:t>
                </a:r>
              </a:p>
              <a:p>
                <a:r>
                  <a:rPr lang="en-US" dirty="0"/>
                  <a:t>0 – don’t</a:t>
                </a:r>
              </a:p>
              <a:p>
                <a:r>
                  <a:rPr lang="en-US" dirty="0"/>
                  <a:t>1 – state-specific, adiabatic 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2 – </a:t>
                </a:r>
                <a:r>
                  <a:rPr lang="en-US" dirty="0" err="1"/>
                  <a:t>Ehrenfest</a:t>
                </a:r>
                <a:r>
                  <a:rPr lang="en-US" dirty="0"/>
                  <a:t> forces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4FF4BD-FFBF-BFF6-CA48-0E80B7EA1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46" y="4355690"/>
                <a:ext cx="4125360" cy="1330557"/>
              </a:xfrm>
              <a:prstGeom prst="rect">
                <a:avLst/>
              </a:prstGeom>
              <a:blipFill>
                <a:blip r:embed="rId6"/>
                <a:stretch>
                  <a:fillRect l="-1182" t="-2752"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3F92F7-4388-5276-8E2A-9FCD1C8AC95D}"/>
                  </a:ext>
                </a:extLst>
              </p:cNvPr>
              <p:cNvSpPr txBox="1"/>
              <p:nvPr/>
            </p:nvSpPr>
            <p:spPr>
              <a:xfrm>
                <a:off x="2760526" y="5772701"/>
                <a:ext cx="8763945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MF</m:t>
                          </m:r>
                        </m:sup>
                      </m:sSubSup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3F92F7-4388-5276-8E2A-9FCD1C8AC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526" y="5772701"/>
                <a:ext cx="8763945" cy="6790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7E8A3C7-004A-BAF3-8770-EEF239BFF804}"/>
              </a:ext>
            </a:extLst>
          </p:cNvPr>
          <p:cNvSpPr txBox="1"/>
          <p:nvPr/>
        </p:nvSpPr>
        <p:spPr>
          <a:xfrm>
            <a:off x="3785419" y="6413810"/>
            <a:ext cx="654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– using only diabatic properties;        1 – using adiabatic properties</a:t>
            </a:r>
          </a:p>
        </p:txBody>
      </p:sp>
      <p:pic>
        <p:nvPicPr>
          <p:cNvPr id="20" name="Picture 7" descr="Image result for ub logo">
            <a:extLst>
              <a:ext uri="{FF2B5EF4-FFF2-40B4-BE49-F238E27FC236}">
                <a16:creationId xmlns:a16="http://schemas.microsoft.com/office/drawing/2014/main" id="{C9188644-C896-E3EA-BDE5-7224C1DF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0EDCD0-F796-5819-2472-8D38F35D0B3A}"/>
              </a:ext>
            </a:extLst>
          </p:cNvPr>
          <p:cNvCxnSpPr>
            <a:cxnSpLocks/>
          </p:cNvCxnSpPr>
          <p:nvPr/>
        </p:nvCxnSpPr>
        <p:spPr>
          <a:xfrm flipH="1">
            <a:off x="2428568" y="5583488"/>
            <a:ext cx="1317278" cy="4986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63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6B5524-EBF4-75B7-DDEF-B68100DF0482}"/>
              </a:ext>
            </a:extLst>
          </p:cNvPr>
          <p:cNvSpPr txBox="1"/>
          <p:nvPr/>
        </p:nvSpPr>
        <p:spPr>
          <a:xfrm>
            <a:off x="348085" y="751344"/>
            <a:ext cx="34176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dyn_control_params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force_method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enforce_state_following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enforced_state_index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time_overlap_method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00887" y="2535364"/>
            <a:ext cx="7543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Wheather</a:t>
            </a:r>
            <a:r>
              <a:rPr lang="en-US" dirty="0"/>
              <a:t> we want to enforce nuclear dynamics to be on a given state, </a:t>
            </a:r>
            <a:r>
              <a:rPr lang="en-US" dirty="0" err="1"/>
              <a:t>regardlenss</a:t>
            </a:r>
            <a:r>
              <a:rPr lang="en-US" dirty="0"/>
              <a:t> of the TSH transitions:  0 - no [ default ]; 1 - yes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3244645" y="1835460"/>
            <a:ext cx="978235" cy="8290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569345" y="3521333"/>
            <a:ext cx="8095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we enforce the nuclear dynamics to be on a given state, what is the index of that state [any integer &gt;- 0, default = 0 ]</a:t>
            </a:r>
          </a:p>
          <a:p>
            <a:r>
              <a:rPr lang="en-US" dirty="0"/>
              <a:t> The default value of 0 enforces the nuclear dynamics to be on the ground state. </a:t>
            </a:r>
          </a:p>
        </p:txBody>
      </p:sp>
      <p:pic>
        <p:nvPicPr>
          <p:cNvPr id="15" name="Picture 7" descr="Image result for ub logo">
            <a:extLst>
              <a:ext uri="{FF2B5EF4-FFF2-40B4-BE49-F238E27FC236}">
                <a16:creationId xmlns:a16="http://schemas.microsoft.com/office/drawing/2014/main" id="{71477016-E0B8-00DD-A8EB-05A4C355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17D4-1B98-6D69-335A-574E4BB8C4A7}"/>
                  </a:ext>
                </a:extLst>
              </p:cNvPr>
              <p:cNvSpPr txBox="1"/>
              <p:nvPr/>
            </p:nvSpPr>
            <p:spPr>
              <a:xfrm>
                <a:off x="4300887" y="997816"/>
                <a:ext cx="4125360" cy="1330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compute nuclear forces:</a:t>
                </a:r>
              </a:p>
              <a:p>
                <a:r>
                  <a:rPr lang="en-US" dirty="0"/>
                  <a:t>0 – don’t</a:t>
                </a:r>
              </a:p>
              <a:p>
                <a:r>
                  <a:rPr lang="en-US" dirty="0"/>
                  <a:t>1 – state-specific, adiabatic 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2 – </a:t>
                </a:r>
                <a:r>
                  <a:rPr lang="en-US" dirty="0" err="1"/>
                  <a:t>Ehrenfest</a:t>
                </a:r>
                <a:r>
                  <a:rPr lang="en-US" dirty="0"/>
                  <a:t> forces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17D4-1B98-6D69-335A-574E4BB8C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887" y="997816"/>
                <a:ext cx="4125360" cy="1330557"/>
              </a:xfrm>
              <a:prstGeom prst="rect">
                <a:avLst/>
              </a:prstGeom>
              <a:blipFill>
                <a:blip r:embed="rId3"/>
                <a:stretch>
                  <a:fillRect l="-1331" t="-2752"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2D40AE-BC95-18FE-B152-3FB5634DC8DD}"/>
              </a:ext>
            </a:extLst>
          </p:cNvPr>
          <p:cNvCxnSpPr>
            <a:cxnSpLocks/>
          </p:cNvCxnSpPr>
          <p:nvPr/>
        </p:nvCxnSpPr>
        <p:spPr>
          <a:xfrm flipH="1">
            <a:off x="3244645" y="3193816"/>
            <a:ext cx="6007510" cy="47880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F91E6E-40CB-1350-9D0C-A24120DBBB12}"/>
                  </a:ext>
                </a:extLst>
              </p:cNvPr>
              <p:cNvSpPr txBox="1"/>
              <p:nvPr/>
            </p:nvSpPr>
            <p:spPr>
              <a:xfrm>
                <a:off x="3493954" y="4881603"/>
                <a:ext cx="869804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get the time-overlaps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in the dynamics.</a:t>
                </a:r>
              </a:p>
              <a:p>
                <a:r>
                  <a:rPr lang="en-US" dirty="0"/>
                  <a:t>0 - based on the wavefunctions (the Hamiltonian shall have the </a:t>
                </a:r>
                <a:r>
                  <a:rPr lang="en-US" dirty="0" err="1"/>
                  <a:t>basis_transform</a:t>
                </a:r>
                <a:r>
                  <a:rPr lang="en-US" dirty="0"/>
                  <a:t> variables updated)  [ default 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1 -  based on external calculations (the Hamiltonian shall have the </a:t>
                </a:r>
                <a:r>
                  <a:rPr lang="en-US" dirty="0" err="1"/>
                  <a:t>time_overlap_adi</a:t>
                </a:r>
                <a:r>
                  <a:rPr lang="en-US" dirty="0"/>
                  <a:t> member updated) - use for NBRA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F91E6E-40CB-1350-9D0C-A24120DB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954" y="4881603"/>
                <a:ext cx="8698046" cy="1477328"/>
              </a:xfrm>
              <a:prstGeom prst="rect">
                <a:avLst/>
              </a:prstGeom>
              <a:blipFill>
                <a:blip r:embed="rId4"/>
                <a:stretch>
                  <a:fillRect l="-561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D82D9E-5C27-E02F-06C2-9BCFB64A2DF6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Options for the Dynamics</a:t>
            </a:r>
          </a:p>
        </p:txBody>
      </p:sp>
    </p:spTree>
    <p:extLst>
      <p:ext uri="{BB962C8B-B14F-4D97-AF65-F5344CB8AC3E}">
        <p14:creationId xmlns:p14="http://schemas.microsoft.com/office/powerpoint/2010/main" val="3791389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E152CE-07BE-E0F8-D893-2EB1DCF96401}"/>
              </a:ext>
            </a:extLst>
          </p:cNvPr>
          <p:cNvSpPr txBox="1"/>
          <p:nvPr/>
        </p:nvSpPr>
        <p:spPr>
          <a:xfrm>
            <a:off x="367749" y="526980"/>
            <a:ext cx="341767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dyn_control_params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nac_update_method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nac_algo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hvib_update_method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48878" y="1090013"/>
                <a:ext cx="8743122" cy="1765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update NACs and vibronic Hamiltonian before electronic TD-SE propagation.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0: don't update them (e.g. for simplest NAC)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1: update according to changed momentum and existing  derivative couplings [ default 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2: update according to time-overlaps (only time-derivative NACs)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878" y="1090013"/>
                <a:ext cx="8743122" cy="1765676"/>
              </a:xfrm>
              <a:prstGeom prst="rect">
                <a:avLst/>
              </a:prstGeom>
              <a:blipFill>
                <a:blip r:embed="rId2"/>
                <a:stretch>
                  <a:fillRect l="-628" t="-2076" b="-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2076584" y="2743200"/>
            <a:ext cx="1372294" cy="4865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 descr="Image result for ub logo">
            <a:extLst>
              <a:ext uri="{FF2B5EF4-FFF2-40B4-BE49-F238E27FC236}">
                <a16:creationId xmlns:a16="http://schemas.microsoft.com/office/drawing/2014/main" id="{EE27A08A-5D22-106B-0DF7-D50D2C79E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067CF9-F113-F6D1-0A63-61588D748903}"/>
                  </a:ext>
                </a:extLst>
              </p:cNvPr>
              <p:cNvSpPr txBox="1"/>
              <p:nvPr/>
            </p:nvSpPr>
            <p:spPr>
              <a:xfrm>
                <a:off x="3578313" y="2918667"/>
                <a:ext cx="7020688" cy="1406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compute time-derivative NACs (if </a:t>
                </a:r>
                <a:r>
                  <a:rPr lang="en-US" dirty="0" err="1"/>
                  <a:t>nac_update_method</a:t>
                </a:r>
                <a:r>
                  <a:rPr lang="en-US" dirty="0"/>
                  <a:t>==2)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(-1): don’t update, e.g. we use NACs from somewhere else [ default ]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0: use HST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d>
                          <m:dPr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1: use NPI of Meek and Levine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067CF9-F113-F6D1-0A63-61588D748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313" y="2918667"/>
                <a:ext cx="7020688" cy="1406667"/>
              </a:xfrm>
              <a:prstGeom prst="rect">
                <a:avLst/>
              </a:prstGeom>
              <a:blipFill>
                <a:blip r:embed="rId4"/>
                <a:stretch>
                  <a:fillRect l="-781" t="-2597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1E0EF65-2EB8-EF9D-D21C-9DCE1AF1277A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Options for the Dynamics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130C83-3B81-C7A1-9E59-1207D0C2D8C7}"/>
              </a:ext>
            </a:extLst>
          </p:cNvPr>
          <p:cNvSpPr txBox="1"/>
          <p:nvPr/>
        </p:nvSpPr>
        <p:spPr>
          <a:xfrm>
            <a:off x="8237346" y="4045824"/>
            <a:ext cx="4296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Meek, G. A.; Levine, B. G. </a:t>
            </a:r>
            <a:r>
              <a:rPr lang="en-US" sz="1200" i="1" dirty="0">
                <a:effectLst/>
              </a:rPr>
              <a:t>J. Phys. Chem. Lett.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2014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5</a:t>
            </a:r>
            <a:r>
              <a:rPr lang="en-US" sz="1200" dirty="0">
                <a:effectLst/>
              </a:rPr>
              <a:t>, 2351. </a:t>
            </a:r>
            <a:r>
              <a:rPr lang="en-US" sz="1200" dirty="0">
                <a:effectLst/>
                <a:hlinkClick r:id="rId5"/>
              </a:rPr>
              <a:t>https://doi.org/10.1021/jz5009449</a:t>
            </a:r>
            <a:r>
              <a:rPr lang="en-US" sz="1200" dirty="0">
                <a:effectLst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7AF227-309A-F0B4-20B3-2716C34D3D04}"/>
                  </a:ext>
                </a:extLst>
              </p:cNvPr>
              <p:cNvSpPr txBox="1"/>
              <p:nvPr/>
            </p:nvSpPr>
            <p:spPr>
              <a:xfrm>
                <a:off x="3578313" y="5621861"/>
                <a:ext cx="7168345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- 0: don't update them (e.g. if it is read externally)</a:t>
                </a:r>
              </a:p>
              <a:p>
                <a:r>
                  <a:rPr lang="en-US" dirty="0"/>
                  <a:t>- 1: update according to regular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7AF227-309A-F0B4-20B3-2716C34D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313" y="5621861"/>
                <a:ext cx="7168345" cy="957826"/>
              </a:xfrm>
              <a:prstGeom prst="rect">
                <a:avLst/>
              </a:prstGeom>
              <a:blipFill>
                <a:blip r:embed="rId6"/>
                <a:stretch>
                  <a:fillRect l="-765" t="-2548" b="-7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174790-CA16-10A6-394F-AD3753FC704E}"/>
                  </a:ext>
                </a:extLst>
              </p:cNvPr>
              <p:cNvSpPr txBox="1"/>
              <p:nvPr/>
            </p:nvSpPr>
            <p:spPr>
              <a:xfrm>
                <a:off x="4530426" y="4447506"/>
                <a:ext cx="7661574" cy="587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>
                            <m:f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174790-CA16-10A6-394F-AD3753FC7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426" y="4447506"/>
                <a:ext cx="7661574" cy="587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A847AE-CB19-331F-6D67-6E836F591E2D}"/>
                  </a:ext>
                </a:extLst>
              </p:cNvPr>
              <p:cNvSpPr txBox="1"/>
              <p:nvPr/>
            </p:nvSpPr>
            <p:spPr>
              <a:xfrm>
                <a:off x="4758812" y="5030443"/>
                <a:ext cx="41325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A847AE-CB19-331F-6D67-6E836F591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12" y="5030443"/>
                <a:ext cx="4132531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376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929" y="1092739"/>
            <a:ext cx="53190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tsh_method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      - [-1]: adiabatic dynamics, no hops [ default ]</a:t>
            </a:r>
          </a:p>
          <a:p>
            <a:r>
              <a:rPr lang="en-US" dirty="0"/>
              <a:t>      - 0: Fewest Switches Surface Hopping (FSSH)</a:t>
            </a:r>
          </a:p>
          <a:p>
            <a:r>
              <a:rPr lang="en-US" dirty="0"/>
              <a:t>      - 1: Global Flux Surface Hopping (GFSH)</a:t>
            </a:r>
          </a:p>
          <a:p>
            <a:r>
              <a:rPr lang="en-US" dirty="0"/>
              <a:t>      - 2: Markov-State Surface Hopping (MSSH)</a:t>
            </a:r>
          </a:p>
          <a:p>
            <a:r>
              <a:rPr lang="en-US" dirty="0"/>
              <a:t>      - 3: Landau-Zener (LZ) options</a:t>
            </a:r>
          </a:p>
          <a:p>
            <a:r>
              <a:rPr lang="en-US" dirty="0"/>
              <a:t>      - 4: Zhu-Nakamura (ZN) options</a:t>
            </a:r>
          </a:p>
          <a:p>
            <a:r>
              <a:rPr lang="en-US" dirty="0"/>
              <a:t>      - 5: DISH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94793" y="1039849"/>
                <a:ext cx="4657237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𝑣𝑖𝑏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𝑣𝑖𝑏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93" y="1039849"/>
                <a:ext cx="465723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647014" y="1787758"/>
            <a:ext cx="3563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Tully, J. C.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Chem. Phys.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1990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93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1061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52344" y="3148355"/>
            <a:ext cx="4879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Wang, L.; Trivedi, D.; 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O. V.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JCTC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2014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10, 3598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94793" y="2399547"/>
                <a:ext cx="4695068" cy="720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93" y="2399547"/>
                <a:ext cx="4695068" cy="720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852100" y="4278665"/>
            <a:ext cx="47794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Akimov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V.; Trivedi, D.; Wang, L.; 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O. V.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Phys. Soc. </a:t>
            </a:r>
            <a:r>
              <a:rPr lang="en-US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Jpn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2015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84, 094002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487301" y="3783939"/>
                <a:ext cx="3084627" cy="415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01" y="3783939"/>
                <a:ext cx="3084627" cy="415691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4861155" y="1477617"/>
            <a:ext cx="1234845" cy="6065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4630994" y="2393890"/>
            <a:ext cx="1620719" cy="4605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endCxn id="13" idx="1"/>
          </p:cNvCxnSpPr>
          <p:nvPr/>
        </p:nvCxnSpPr>
        <p:spPr>
          <a:xfrm>
            <a:off x="4630994" y="2694858"/>
            <a:ext cx="1856307" cy="12969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 descr="Image result for ub logo">
            <a:extLst>
              <a:ext uri="{FF2B5EF4-FFF2-40B4-BE49-F238E27FC236}">
                <a16:creationId xmlns:a16="http://schemas.microsoft.com/office/drawing/2014/main" id="{39110634-7B2C-2515-448A-50DC85BE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855F36-0116-B2E1-BB47-C515A0E1661F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Hop Proposal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931E0E-444E-6DBB-FECD-83AD02556AB8}"/>
                  </a:ext>
                </a:extLst>
              </p:cNvPr>
              <p:cNvSpPr txBox="1"/>
              <p:nvPr/>
            </p:nvSpPr>
            <p:spPr>
              <a:xfrm>
                <a:off x="7720829" y="4982202"/>
                <a:ext cx="264696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𝐿𝑍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931E0E-444E-6DBB-FECD-83AD02556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829" y="4982202"/>
                <a:ext cx="2646962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822756-1F92-1C55-A5FF-291F1052545F}"/>
                  </a:ext>
                </a:extLst>
              </p:cNvPr>
              <p:cNvSpPr txBox="1"/>
              <p:nvPr/>
            </p:nvSpPr>
            <p:spPr>
              <a:xfrm>
                <a:off x="7865314" y="5765261"/>
                <a:ext cx="2753032" cy="858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𝐿𝑍</m:t>
                          </m:r>
                        </m:sup>
                      </m:s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  <m:sup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  <m: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𝑗𝑗</m:t>
                                      </m:r>
                                    </m:sub>
                                    <m:sup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822756-1F92-1C55-A5FF-291F10525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14" y="5765261"/>
                <a:ext cx="2753032" cy="858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95749A-A005-B5DA-8606-4C56CFE56261}"/>
              </a:ext>
            </a:extLst>
          </p:cNvPr>
          <p:cNvCxnSpPr>
            <a:cxnSpLocks/>
          </p:cNvCxnSpPr>
          <p:nvPr/>
        </p:nvCxnSpPr>
        <p:spPr>
          <a:xfrm>
            <a:off x="3515615" y="2920305"/>
            <a:ext cx="3586910" cy="22081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4819BF-23F4-6203-5BA0-DB1CDF1896DF}"/>
                  </a:ext>
                </a:extLst>
              </p:cNvPr>
              <p:cNvSpPr txBox="1"/>
              <p:nvPr/>
            </p:nvSpPr>
            <p:spPr>
              <a:xfrm>
                <a:off x="0" y="3903509"/>
                <a:ext cx="5686835" cy="1050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16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𝑠𝑖𝑔𝑛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16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1600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𝑭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bSup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𝑭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rad>
                                    </m:den>
                                  </m:f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4819BF-23F4-6203-5BA0-DB1CDF189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03509"/>
                <a:ext cx="5686835" cy="1050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76A078-563F-A3B1-F4CE-51A452B6CF54}"/>
                  </a:ext>
                </a:extLst>
              </p:cNvPr>
              <p:cNvSpPr txBox="1"/>
              <p:nvPr/>
            </p:nvSpPr>
            <p:spPr>
              <a:xfrm>
                <a:off x="45838" y="4640079"/>
                <a:ext cx="2646962" cy="976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  <m:r>
                            <a:rPr 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76A078-563F-A3B1-F4CE-51A452B6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" y="4640079"/>
                <a:ext cx="2646962" cy="9766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A24FD0-8190-6915-243A-524E81271CD0}"/>
              </a:ext>
            </a:extLst>
          </p:cNvPr>
          <p:cNvCxnSpPr>
            <a:cxnSpLocks/>
          </p:cNvCxnSpPr>
          <p:nvPr/>
        </p:nvCxnSpPr>
        <p:spPr>
          <a:xfrm>
            <a:off x="2246894" y="3363417"/>
            <a:ext cx="289576" cy="69423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B27EDC-7B0B-31D3-DB9C-1270EB336A32}"/>
                  </a:ext>
                </a:extLst>
              </p:cNvPr>
              <p:cNvSpPr txBox="1"/>
              <p:nvPr/>
            </p:nvSpPr>
            <p:spPr>
              <a:xfrm>
                <a:off x="2739518" y="4833124"/>
                <a:ext cx="3862256" cy="912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f>
                        <m:f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B27EDC-7B0B-31D3-DB9C-1270EB33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18" y="4833124"/>
                <a:ext cx="3862256" cy="912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144C5-D262-31BD-E092-DAF1A5ED5B39}"/>
                  </a:ext>
                </a:extLst>
              </p:cNvPr>
              <p:cNvSpPr txBox="1"/>
              <p:nvPr/>
            </p:nvSpPr>
            <p:spPr>
              <a:xfrm>
                <a:off x="3158862" y="5695106"/>
                <a:ext cx="4090713" cy="652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ra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→</m:t>
                      </m:r>
                      <m:rad>
                        <m:radPr>
                          <m:degHide m:val="on"/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144C5-D262-31BD-E092-DAF1A5ED5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862" y="5695106"/>
                <a:ext cx="4090713" cy="6528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B05C23-ED2C-5176-DF6B-BBBDCCF7BC5E}"/>
                  </a:ext>
                </a:extLst>
              </p:cNvPr>
              <p:cNvSpPr txBox="1"/>
              <p:nvPr/>
            </p:nvSpPr>
            <p:spPr>
              <a:xfrm>
                <a:off x="3179609" y="6262228"/>
                <a:ext cx="2507226" cy="629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ra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→</m:t>
                      </m:r>
                      <m:rad>
                        <m:radPr>
                          <m:degHide m:val="on"/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B05C23-ED2C-5176-DF6B-BBBDCCF7B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609" y="6262228"/>
                <a:ext cx="2507226" cy="6299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6614A26-2E0C-5359-70BC-79D400E37F82}"/>
              </a:ext>
            </a:extLst>
          </p:cNvPr>
          <p:cNvSpPr txBox="1"/>
          <p:nvPr/>
        </p:nvSpPr>
        <p:spPr>
          <a:xfrm>
            <a:off x="422787" y="6262228"/>
            <a:ext cx="256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Multidimensional version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E08EB16-BF67-48B7-A570-0E75436AF688}"/>
              </a:ext>
            </a:extLst>
          </p:cNvPr>
          <p:cNvSpPr/>
          <p:nvPr/>
        </p:nvSpPr>
        <p:spPr>
          <a:xfrm>
            <a:off x="2970608" y="5773900"/>
            <a:ext cx="325366" cy="1088036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76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3" idx="2"/>
            <a:endCxn id="12" idx="0"/>
          </p:cNvCxnSpPr>
          <p:nvPr/>
        </p:nvCxnSpPr>
        <p:spPr>
          <a:xfrm>
            <a:off x="4904307" y="4115589"/>
            <a:ext cx="0" cy="436604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3" idx="3"/>
            <a:endCxn id="29" idx="1"/>
          </p:cNvCxnSpPr>
          <p:nvPr/>
        </p:nvCxnSpPr>
        <p:spPr>
          <a:xfrm>
            <a:off x="5847890" y="3672982"/>
            <a:ext cx="1493250" cy="3419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5784" y="323037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(B)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5" y="515562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lowchart: Process 11"/>
              <p:cNvSpPr/>
              <p:nvPr/>
            </p:nvSpPr>
            <p:spPr>
              <a:xfrm>
                <a:off x="1758223" y="4552193"/>
                <a:ext cx="6292169" cy="97276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Select a single </a:t>
                </a:r>
                <a:r>
                  <a:rPr lang="en-US" dirty="0" err="1"/>
                  <a:t>decohered</a:t>
                </a:r>
                <a:r>
                  <a:rPr lang="en-US" dirty="0"/>
                  <a:t> state,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our of the set randomly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don’t change the variables for other states</a:t>
                </a:r>
              </a:p>
            </p:txBody>
          </p:sp>
        </mc:Choice>
        <mc:Fallback xmlns="">
          <p:sp>
            <p:nvSpPr>
              <p:cNvPr id="12" name="Flowchart: Process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223" y="4552193"/>
                <a:ext cx="6292169" cy="972766"/>
              </a:xfrm>
              <a:prstGeom prst="flowChartProcess">
                <a:avLst/>
              </a:prstGeom>
              <a:blipFill>
                <a:blip r:embed="rId2"/>
                <a:stretch>
                  <a:fillRect l="-483" b="-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lowchart: Process 15"/>
              <p:cNvSpPr/>
              <p:nvPr/>
            </p:nvSpPr>
            <p:spPr>
              <a:xfrm>
                <a:off x="1660135" y="1513271"/>
                <a:ext cx="6488349" cy="11876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Initialize set of “</a:t>
                </a:r>
                <a:r>
                  <a:rPr lang="en-US" dirty="0" err="1"/>
                  <a:t>decohering</a:t>
                </a:r>
                <a:r>
                  <a:rPr lang="en-US" dirty="0"/>
                  <a:t>” states: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For all states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compute coherence interval for this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add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Flowchart: Process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35" y="1513271"/>
                <a:ext cx="6488349" cy="1187664"/>
              </a:xfrm>
              <a:prstGeom prst="flowChartProcess">
                <a:avLst/>
              </a:prstGeom>
              <a:blipFill>
                <a:blip r:embed="rId3"/>
                <a:stretch>
                  <a:fillRect t="-4061" b="-33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lowchart: Process 18"/>
              <p:cNvSpPr/>
              <p:nvPr/>
            </p:nvSpPr>
            <p:spPr>
              <a:xfrm>
                <a:off x="3475749" y="40696"/>
                <a:ext cx="2857119" cy="70128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Initialize “coherence time” for each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=0,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Flowchart: Process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749" y="40696"/>
                <a:ext cx="2857119" cy="701282"/>
              </a:xfrm>
              <a:prstGeom prst="flowChartProcess">
                <a:avLst/>
              </a:prstGeom>
              <a:blipFill>
                <a:blip r:embed="rId4"/>
                <a:stretch>
                  <a:fillRect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Flowchart: Decision 22"/>
              <p:cNvSpPr/>
              <p:nvPr/>
            </p:nvSpPr>
            <p:spPr>
              <a:xfrm>
                <a:off x="3960724" y="3230373"/>
                <a:ext cx="1887166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≠∅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Flowchart: Decision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4" y="3230373"/>
                <a:ext cx="1887166" cy="885217"/>
              </a:xfrm>
              <a:prstGeom prst="flowChartDecision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Flowchart: Process 25"/>
              <p:cNvSpPr/>
              <p:nvPr/>
            </p:nvSpPr>
            <p:spPr>
              <a:xfrm>
                <a:off x="7737960" y="628726"/>
                <a:ext cx="2472840" cy="7650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Advance “coherence time”: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Flowchart: Process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60" y="628726"/>
                <a:ext cx="2472840" cy="765000"/>
              </a:xfrm>
              <a:prstGeom prst="flowChartProcess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19" idx="2"/>
            <a:endCxn id="16" idx="0"/>
          </p:cNvCxnSpPr>
          <p:nvPr/>
        </p:nvCxnSpPr>
        <p:spPr>
          <a:xfrm>
            <a:off x="4904309" y="741979"/>
            <a:ext cx="1" cy="77129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lowchart: Process 28"/>
              <p:cNvSpPr/>
              <p:nvPr/>
            </p:nvSpPr>
            <p:spPr>
              <a:xfrm>
                <a:off x="7341140" y="3261926"/>
                <a:ext cx="3238566" cy="89050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Continue coherent evolution: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𝑖𝐻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Flowchart: Process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140" y="3261926"/>
                <a:ext cx="3238566" cy="890501"/>
              </a:xfrm>
              <a:prstGeom prst="flowChartProcess">
                <a:avLst/>
              </a:prstGeom>
              <a:blipFill>
                <a:blip r:embed="rId7"/>
                <a:stretch>
                  <a:fillRect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26" idx="1"/>
            <a:endCxn id="16" idx="0"/>
          </p:cNvCxnSpPr>
          <p:nvPr/>
        </p:nvCxnSpPr>
        <p:spPr>
          <a:xfrm flipH="1">
            <a:off x="4904310" y="1011226"/>
            <a:ext cx="2833650" cy="50204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2"/>
            <a:endCxn id="23" idx="0"/>
          </p:cNvCxnSpPr>
          <p:nvPr/>
        </p:nvCxnSpPr>
        <p:spPr>
          <a:xfrm flipH="1">
            <a:off x="4904307" y="2700936"/>
            <a:ext cx="2" cy="529437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57944" y="4048150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lowchart: Decision 54"/>
              <p:cNvSpPr/>
              <p:nvPr/>
            </p:nvSpPr>
            <p:spPr>
              <a:xfrm>
                <a:off x="3960724" y="5960843"/>
                <a:ext cx="1887166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 active state?</a:t>
                </a:r>
              </a:p>
            </p:txBody>
          </p:sp>
        </mc:Choice>
        <mc:Fallback xmlns="">
          <p:sp>
            <p:nvSpPr>
              <p:cNvPr id="55" name="Flowchart: Decision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4" y="5960843"/>
                <a:ext cx="1887166" cy="885217"/>
              </a:xfrm>
              <a:prstGeom prst="flowChartDecision">
                <a:avLst/>
              </a:prstGeom>
              <a:blipFill>
                <a:blip r:embed="rId8"/>
                <a:stretch>
                  <a:fillRect t="-4027" b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2853660" y="6403451"/>
            <a:ext cx="1107065" cy="246068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74068" y="5960842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(1)</a:t>
            </a:r>
          </a:p>
        </p:txBody>
      </p:sp>
      <p:cxnSp>
        <p:nvCxnSpPr>
          <p:cNvPr id="58" name="Straight Arrow Connector 57"/>
          <p:cNvCxnSpPr>
            <a:stCxn id="55" idx="3"/>
          </p:cNvCxnSpPr>
          <p:nvPr/>
        </p:nvCxnSpPr>
        <p:spPr>
          <a:xfrm>
            <a:off x="5847890" y="6403451"/>
            <a:ext cx="1467078" cy="23307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094072" y="596756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(2)</a:t>
            </a:r>
          </a:p>
        </p:txBody>
      </p:sp>
      <p:cxnSp>
        <p:nvCxnSpPr>
          <p:cNvPr id="60" name="Straight Arrow Connector 59"/>
          <p:cNvCxnSpPr>
            <a:stCxn id="12" idx="2"/>
            <a:endCxn id="55" idx="0"/>
          </p:cNvCxnSpPr>
          <p:nvPr/>
        </p:nvCxnSpPr>
        <p:spPr>
          <a:xfrm>
            <a:off x="4904307" y="5524960"/>
            <a:ext cx="0" cy="43588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74" idx="0"/>
            <a:endCxn id="29" idx="2"/>
          </p:cNvCxnSpPr>
          <p:nvPr/>
        </p:nvCxnSpPr>
        <p:spPr>
          <a:xfrm flipH="1" flipV="1">
            <a:off x="8960423" y="4152426"/>
            <a:ext cx="253292" cy="1808416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98250" y="6027004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22692" y="6027004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…</a:t>
            </a:r>
          </a:p>
        </p:txBody>
      </p:sp>
      <p:cxnSp>
        <p:nvCxnSpPr>
          <p:cNvPr id="71" name="Straight Arrow Connector 70"/>
          <p:cNvCxnSpPr>
            <a:stCxn id="29" idx="0"/>
            <a:endCxn id="26" idx="2"/>
          </p:cNvCxnSpPr>
          <p:nvPr/>
        </p:nvCxnSpPr>
        <p:spPr>
          <a:xfrm flipV="1">
            <a:off x="8960423" y="1393726"/>
            <a:ext cx="13957" cy="186820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255541" y="5960842"/>
            <a:ext cx="1916349" cy="780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Finish scheme in panel (b)</a:t>
            </a:r>
          </a:p>
        </p:txBody>
      </p:sp>
      <p:sp>
        <p:nvSpPr>
          <p:cNvPr id="2" name="Rectangle 1"/>
          <p:cNvSpPr/>
          <p:nvPr/>
        </p:nvSpPr>
        <p:spPr>
          <a:xfrm>
            <a:off x="289431" y="2955515"/>
            <a:ext cx="3692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dish_decoherence_event_option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en-US" dirty="0"/>
              <a:t>0 – direct compare</a:t>
            </a:r>
          </a:p>
          <a:p>
            <a:pPr marL="285750" indent="-285750">
              <a:buFontTx/>
              <a:buChar char="-"/>
            </a:pPr>
            <a:r>
              <a:rPr lang="en-US" dirty="0"/>
              <a:t>1 -Poisson</a:t>
            </a:r>
          </a:p>
        </p:txBody>
      </p:sp>
      <p:pic>
        <p:nvPicPr>
          <p:cNvPr id="30" name="Picture 7" descr="Image result for ub logo">
            <a:extLst>
              <a:ext uri="{FF2B5EF4-FFF2-40B4-BE49-F238E27FC236}">
                <a16:creationId xmlns:a16="http://schemas.microsoft.com/office/drawing/2014/main" id="{619963CA-DC79-355A-1E9D-897600F9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E86DCE-77B5-FCD7-C07A-FA34A053A68B}"/>
              </a:ext>
            </a:extLst>
          </p:cNvPr>
          <p:cNvSpPr txBox="1"/>
          <p:nvPr/>
        </p:nvSpPr>
        <p:spPr>
          <a:xfrm>
            <a:off x="1" y="74858"/>
            <a:ext cx="2853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94781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Potential energy surfaces (PES)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5" y="3032837"/>
            <a:ext cx="4763648" cy="2901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2742406"/>
            <a:ext cx="3200732" cy="30534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80762" y="6031796"/>
            <a:ext cx="61800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https://www.google.com/url?sa=i&amp;url=http%3A%2F%2Fwwwuser.gwdg.de%2F~ggroenh%2Fresearch.html&amp;psig=AOvVaw3JUnkD5y1MiNgWew9eCb6c&amp;ust=1588191360500000&amp;source=images&amp;cd=vfe&amp;ved=0CAIQjRxqFwoTCJj3nob4i-kCFQAAAAAdAAAAABAa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97" y="6031796"/>
            <a:ext cx="5810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google.com/url?sa=i&amp;url=https%3A%2F%2Fcommons.wikimedia.org%2Fwiki%2FFile%3APotential_Energy_Surface_and_Corresponding_Reaction_Coordinate_Diagram.png&amp;psig=AOvVaw3JUnkD5y1MiNgWew9eCb6c&amp;ust=1588191360500000&amp;source=images&amp;cd=vfe&amp;ved=0CAIQjRxqFwoTCJj3nob4i-kCFQAAAAAdAAAAA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31396" y="776589"/>
                <a:ext cx="6648743" cy="557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96" y="776589"/>
                <a:ext cx="6648743" cy="557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223959" y="1432696"/>
            <a:ext cx="8088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of a given state as a function of nuclear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Multidimensional, but one is often interested in lower-dimensional cuts (profiles)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Topology: minima, maxima, barriers, saddle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coordinate – a collective transformation of all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only as a consequence of the BO approximation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E8C66477-3F1B-04F5-ECB5-B05517A16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84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Decision 12"/>
              <p:cNvSpPr/>
              <p:nvPr/>
            </p:nvSpPr>
            <p:spPr>
              <a:xfrm>
                <a:off x="5045606" y="80446"/>
                <a:ext cx="1887166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 active state?</a:t>
                </a:r>
              </a:p>
            </p:txBody>
          </p:sp>
        </mc:Choice>
        <mc:Fallback xmlns="">
          <p:sp>
            <p:nvSpPr>
              <p:cNvPr id="13" name="Flowchart: Decision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606" y="80446"/>
                <a:ext cx="1887166" cy="885217"/>
              </a:xfrm>
              <a:prstGeom prst="flowChartDecision">
                <a:avLst/>
              </a:prstGeom>
              <a:blipFill>
                <a:blip r:embed="rId2"/>
                <a:stretch>
                  <a:fillRect t="-4027" b="-11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13" idx="1"/>
            <a:endCxn id="47" idx="0"/>
          </p:cNvCxnSpPr>
          <p:nvPr/>
        </p:nvCxnSpPr>
        <p:spPr>
          <a:xfrm flipH="1">
            <a:off x="3938542" y="523054"/>
            <a:ext cx="1107065" cy="246068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24493" y="152339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(1)</a:t>
            </a:r>
          </a:p>
        </p:txBody>
      </p:sp>
      <p:cxnSp>
        <p:nvCxnSpPr>
          <p:cNvPr id="20" name="Straight Arrow Connector 19"/>
          <p:cNvCxnSpPr>
            <a:stCxn id="13" idx="3"/>
            <a:endCxn id="26" idx="0"/>
          </p:cNvCxnSpPr>
          <p:nvPr/>
        </p:nvCxnSpPr>
        <p:spPr>
          <a:xfrm>
            <a:off x="6932772" y="523054"/>
            <a:ext cx="1467078" cy="23307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1852" y="117084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Flowchart: Decision 25"/>
              <p:cNvSpPr/>
              <p:nvPr/>
            </p:nvSpPr>
            <p:spPr>
              <a:xfrm>
                <a:off x="7343275" y="756125"/>
                <a:ext cx="2113151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Flowchart: Decision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275" y="756125"/>
                <a:ext cx="2113151" cy="88521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26" idx="1"/>
            <a:endCxn id="61" idx="0"/>
          </p:cNvCxnSpPr>
          <p:nvPr/>
        </p:nvCxnSpPr>
        <p:spPr>
          <a:xfrm flipH="1">
            <a:off x="7292504" y="1198734"/>
            <a:ext cx="50771" cy="56246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44049" y="110660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(2.2)</a:t>
            </a:r>
          </a:p>
        </p:txBody>
      </p:sp>
      <p:cxnSp>
        <p:nvCxnSpPr>
          <p:cNvPr id="29" name="Straight Arrow Connector 28"/>
          <p:cNvCxnSpPr>
            <a:stCxn id="26" idx="3"/>
            <a:endCxn id="40" idx="0"/>
          </p:cNvCxnSpPr>
          <p:nvPr/>
        </p:nvCxnSpPr>
        <p:spPr>
          <a:xfrm>
            <a:off x="9456425" y="1198734"/>
            <a:ext cx="142316" cy="47807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46616" y="1133921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(2.1)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Flowchart: Decision 46"/>
              <p:cNvSpPr/>
              <p:nvPr/>
            </p:nvSpPr>
            <p:spPr>
              <a:xfrm>
                <a:off x="2881966" y="769123"/>
                <a:ext cx="2113151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Flowchart: Decision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966" y="769123"/>
                <a:ext cx="2113151" cy="885217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>
            <a:stCxn id="47" idx="1"/>
            <a:endCxn id="36" idx="0"/>
          </p:cNvCxnSpPr>
          <p:nvPr/>
        </p:nvCxnSpPr>
        <p:spPr>
          <a:xfrm flipH="1">
            <a:off x="2792933" y="1211732"/>
            <a:ext cx="89032" cy="564747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83977" y="1138422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(1.1)</a:t>
            </a:r>
          </a:p>
        </p:txBody>
      </p:sp>
      <p:cxnSp>
        <p:nvCxnSpPr>
          <p:cNvPr id="51" name="Straight Arrow Connector 50"/>
          <p:cNvCxnSpPr>
            <a:stCxn id="47" idx="3"/>
            <a:endCxn id="42" idx="0"/>
          </p:cNvCxnSpPr>
          <p:nvPr/>
        </p:nvCxnSpPr>
        <p:spPr>
          <a:xfrm>
            <a:off x="4995116" y="1211732"/>
            <a:ext cx="12146" cy="54946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061697" y="120067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(1.2)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Flowchart: Process 35"/>
              <p:cNvSpPr/>
              <p:nvPr/>
            </p:nvSpPr>
            <p:spPr>
              <a:xfrm>
                <a:off x="1594945" y="1776478"/>
                <a:ext cx="2395976" cy="85792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Collapse onto state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>
                        <a:latin typeface="Cambria Math" panose="02040503050406030204" pitchFamily="18" charset="0"/>
                      </a:rPr>
                      <m:t>"1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14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Stay on the active state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400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Exit</a:t>
                </a:r>
              </a:p>
            </p:txBody>
          </p:sp>
        </mc:Choice>
        <mc:Fallback xmlns="">
          <p:sp>
            <p:nvSpPr>
              <p:cNvPr id="36" name="Flowchart: Process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945" y="1776478"/>
                <a:ext cx="2395976" cy="857920"/>
              </a:xfrm>
              <a:prstGeom prst="flowChartProcess">
                <a:avLst/>
              </a:prstGeom>
              <a:blipFill>
                <a:blip r:embed="rId5"/>
                <a:stretch>
                  <a:fillRect t="-6294" b="-12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Flowchart: Process 39"/>
              <p:cNvSpPr/>
              <p:nvPr/>
            </p:nvSpPr>
            <p:spPr>
              <a:xfrm>
                <a:off x="8500199" y="1676807"/>
                <a:ext cx="2197085" cy="1110539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Project out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Exit</a:t>
                </a:r>
              </a:p>
            </p:txBody>
          </p:sp>
        </mc:Choice>
        <mc:Fallback xmlns="">
          <p:sp>
            <p:nvSpPr>
              <p:cNvPr id="40" name="Flowchart: Process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99" y="1676807"/>
                <a:ext cx="2197085" cy="1110539"/>
              </a:xfrm>
              <a:prstGeom prst="flowChartProcess">
                <a:avLst/>
              </a:prstGeom>
              <a:blipFill>
                <a:blip r:embed="rId6"/>
                <a:stretch>
                  <a:fillRect t="-7609" b="-1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Flowchart: Process 41"/>
              <p:cNvSpPr/>
              <p:nvPr/>
            </p:nvSpPr>
            <p:spPr>
              <a:xfrm>
                <a:off x="4088862" y="1761197"/>
                <a:ext cx="1836801" cy="792147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𝑎𝑙𝑙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/{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becomes a set of proposed states</a:t>
                </a:r>
              </a:p>
            </p:txBody>
          </p:sp>
        </mc:Choice>
        <mc:Fallback xmlns="">
          <p:sp>
            <p:nvSpPr>
              <p:cNvPr id="42" name="Flowchart: Process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862" y="1761197"/>
                <a:ext cx="1836801" cy="792147"/>
              </a:xfrm>
              <a:prstGeom prst="flowChartProcess">
                <a:avLst/>
              </a:prstGeom>
              <a:blipFill>
                <a:blip r:embed="rId7"/>
                <a:stretch>
                  <a:fillRect l="-660" t="-2273" r="-2640" b="-18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Flowchart: Process 45"/>
              <p:cNvSpPr/>
              <p:nvPr/>
            </p:nvSpPr>
            <p:spPr>
              <a:xfrm>
                <a:off x="1981781" y="4161676"/>
                <a:ext cx="4649307" cy="60842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Select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randomly with prob.~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Mark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a proposed hop</a:t>
                </a:r>
              </a:p>
            </p:txBody>
          </p:sp>
        </mc:Choice>
        <mc:Fallback xmlns="">
          <p:sp>
            <p:nvSpPr>
              <p:cNvPr id="46" name="Flowchart: Process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81" y="4161676"/>
                <a:ext cx="4649307" cy="608422"/>
              </a:xfrm>
              <a:prstGeom prst="flowChartProcess">
                <a:avLst/>
              </a:prstGeom>
              <a:blipFill>
                <a:blip r:embed="rId8"/>
                <a:stretch>
                  <a:fillRect t="-1980" b="-25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Flowchart: Decision 52"/>
          <p:cNvSpPr/>
          <p:nvPr/>
        </p:nvSpPr>
        <p:spPr>
          <a:xfrm>
            <a:off x="7616344" y="3062242"/>
            <a:ext cx="2113151" cy="8852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hop accepted?</a:t>
            </a:r>
          </a:p>
        </p:txBody>
      </p:sp>
      <p:cxnSp>
        <p:nvCxnSpPr>
          <p:cNvPr id="54" name="Straight Arrow Connector 53"/>
          <p:cNvCxnSpPr>
            <a:stCxn id="53" idx="1"/>
            <a:endCxn id="55" idx="0"/>
          </p:cNvCxnSpPr>
          <p:nvPr/>
        </p:nvCxnSpPr>
        <p:spPr>
          <a:xfrm>
            <a:off x="7616344" y="3504850"/>
            <a:ext cx="1208479" cy="1543144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lowchart: Process 54"/>
              <p:cNvSpPr/>
              <p:nvPr/>
            </p:nvSpPr>
            <p:spPr>
              <a:xfrm>
                <a:off x="7492900" y="5047994"/>
                <a:ext cx="2663845" cy="113384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Collapse onto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"1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Hop onto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Exit</a:t>
                </a:r>
              </a:p>
            </p:txBody>
          </p:sp>
        </mc:Choice>
        <mc:Fallback xmlns="">
          <p:sp>
            <p:nvSpPr>
              <p:cNvPr id="55" name="Flowchart: Process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900" y="5047994"/>
                <a:ext cx="2663845" cy="1133840"/>
              </a:xfrm>
              <a:prstGeom prst="flowChartProcess">
                <a:avLst/>
              </a:prstGeom>
              <a:blipFill>
                <a:blip r:embed="rId9"/>
                <a:stretch>
                  <a:fillRect t="-5851"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53" idx="3"/>
            <a:endCxn id="64" idx="0"/>
          </p:cNvCxnSpPr>
          <p:nvPr/>
        </p:nvCxnSpPr>
        <p:spPr>
          <a:xfrm flipH="1">
            <a:off x="9418610" y="3504851"/>
            <a:ext cx="310884" cy="69413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lowchart: Process 56"/>
              <p:cNvSpPr/>
              <p:nvPr/>
            </p:nvSpPr>
            <p:spPr>
              <a:xfrm>
                <a:off x="4639843" y="6378431"/>
                <a:ext cx="2362849" cy="37326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Exclude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Flowchart: Process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843" y="6378431"/>
                <a:ext cx="2362849" cy="373266"/>
              </a:xfrm>
              <a:prstGeom prst="flowChartProcess">
                <a:avLst/>
              </a:prstGeom>
              <a:blipFill>
                <a:blip r:embed="rId10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lowchart: Decision 57"/>
              <p:cNvSpPr/>
              <p:nvPr/>
            </p:nvSpPr>
            <p:spPr>
              <a:xfrm>
                <a:off x="3583268" y="2903123"/>
                <a:ext cx="2113151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58" name="Flowchart: Decision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68" y="2903123"/>
                <a:ext cx="2113151" cy="885217"/>
              </a:xfrm>
              <a:prstGeom prst="flowChartDecision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Elbow Connector 58"/>
          <p:cNvCxnSpPr>
            <a:stCxn id="57" idx="3"/>
            <a:endCxn id="58" idx="3"/>
          </p:cNvCxnSpPr>
          <p:nvPr/>
        </p:nvCxnSpPr>
        <p:spPr>
          <a:xfrm flipH="1" flipV="1">
            <a:off x="5696419" y="3345732"/>
            <a:ext cx="1306273" cy="3219333"/>
          </a:xfrm>
          <a:prstGeom prst="bentConnector3">
            <a:avLst>
              <a:gd name="adj1" fmla="val -17500"/>
            </a:avLst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Flowchart: Process 60"/>
              <p:cNvSpPr/>
              <p:nvPr/>
            </p:nvSpPr>
            <p:spPr>
              <a:xfrm>
                <a:off x="6222461" y="1761197"/>
                <a:ext cx="2140085" cy="792147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becomes a proposed state</a:t>
                </a:r>
              </a:p>
            </p:txBody>
          </p:sp>
        </mc:Choice>
        <mc:Fallback xmlns="">
          <p:sp>
            <p:nvSpPr>
              <p:cNvPr id="61" name="Flowchart: Process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61" y="1761197"/>
                <a:ext cx="2140085" cy="792147"/>
              </a:xfrm>
              <a:prstGeom prst="flowChartProcess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61" idx="2"/>
            <a:endCxn id="53" idx="0"/>
          </p:cNvCxnSpPr>
          <p:nvPr/>
        </p:nvCxnSpPr>
        <p:spPr>
          <a:xfrm>
            <a:off x="7292503" y="2553343"/>
            <a:ext cx="1380416" cy="508898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329160" y="4465783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(2.1.1)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598740" y="361281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(2.1.2)</a:t>
            </a:r>
          </a:p>
        </p:txBody>
      </p:sp>
      <p:sp>
        <p:nvSpPr>
          <p:cNvPr id="64" name="Flowchart: Process 63"/>
          <p:cNvSpPr/>
          <p:nvPr/>
        </p:nvSpPr>
        <p:spPr>
          <a:xfrm>
            <a:off x="8670779" y="4198983"/>
            <a:ext cx="1495663" cy="6398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nothing</a:t>
            </a:r>
          </a:p>
          <a:p>
            <a:pPr algn="ctr"/>
            <a:r>
              <a:rPr lang="en-US" dirty="0"/>
              <a:t>Exit</a:t>
            </a:r>
          </a:p>
        </p:txBody>
      </p:sp>
      <p:cxnSp>
        <p:nvCxnSpPr>
          <p:cNvPr id="67" name="Straight Arrow Connector 66"/>
          <p:cNvCxnSpPr>
            <a:stCxn id="58" idx="1"/>
            <a:endCxn id="69" idx="3"/>
          </p:cNvCxnSpPr>
          <p:nvPr/>
        </p:nvCxnSpPr>
        <p:spPr>
          <a:xfrm flipH="1">
            <a:off x="3095421" y="3345731"/>
            <a:ext cx="487847" cy="51216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2"/>
            <a:endCxn id="46" idx="0"/>
          </p:cNvCxnSpPr>
          <p:nvPr/>
        </p:nvCxnSpPr>
        <p:spPr>
          <a:xfrm flipH="1">
            <a:off x="4306435" y="3788340"/>
            <a:ext cx="333409" cy="373337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lowchart: Process 68"/>
          <p:cNvSpPr/>
          <p:nvPr/>
        </p:nvSpPr>
        <p:spPr>
          <a:xfrm>
            <a:off x="1599758" y="3077007"/>
            <a:ext cx="1495663" cy="6398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nothing</a:t>
            </a:r>
          </a:p>
          <a:p>
            <a:pPr algn="ctr"/>
            <a:r>
              <a:rPr lang="en-US" dirty="0"/>
              <a:t>Exit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955618" y="2780499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(1.2.1)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854102" y="368090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(1.2.2)</a:t>
            </a:r>
          </a:p>
        </p:txBody>
      </p:sp>
      <p:sp>
        <p:nvSpPr>
          <p:cNvPr id="78" name="Flowchart: Decision 77"/>
          <p:cNvSpPr/>
          <p:nvPr/>
        </p:nvSpPr>
        <p:spPr>
          <a:xfrm>
            <a:off x="3733438" y="5072708"/>
            <a:ext cx="2113151" cy="8852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hop accepted?</a:t>
            </a:r>
          </a:p>
        </p:txBody>
      </p:sp>
      <p:cxnSp>
        <p:nvCxnSpPr>
          <p:cNvPr id="79" name="Straight Arrow Connector 78"/>
          <p:cNvCxnSpPr>
            <a:stCxn id="78" idx="1"/>
            <a:endCxn id="81" idx="0"/>
          </p:cNvCxnSpPr>
          <p:nvPr/>
        </p:nvCxnSpPr>
        <p:spPr>
          <a:xfrm flipH="1">
            <a:off x="2971565" y="5515316"/>
            <a:ext cx="761872" cy="21642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173638" y="5143435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(1.2.2.1)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Flowchart: Process 80"/>
              <p:cNvSpPr/>
              <p:nvPr/>
            </p:nvSpPr>
            <p:spPr>
              <a:xfrm>
                <a:off x="1653136" y="5731736"/>
                <a:ext cx="2636859" cy="10575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Project out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Hop onto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Exit</a:t>
                </a:r>
              </a:p>
            </p:txBody>
          </p:sp>
        </mc:Choice>
        <mc:Fallback xmlns="">
          <p:sp>
            <p:nvSpPr>
              <p:cNvPr id="81" name="Flowchart: Process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136" y="5731736"/>
                <a:ext cx="2636859" cy="1057594"/>
              </a:xfrm>
              <a:prstGeom prst="flowChartProcess">
                <a:avLst/>
              </a:prstGeom>
              <a:blipFill>
                <a:blip r:embed="rId13"/>
                <a:stretch>
                  <a:fillRect t="-8523" b="-14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>
            <a:stCxn id="78" idx="3"/>
            <a:endCxn id="57" idx="0"/>
          </p:cNvCxnSpPr>
          <p:nvPr/>
        </p:nvCxnSpPr>
        <p:spPr>
          <a:xfrm flipH="1">
            <a:off x="5821268" y="5515317"/>
            <a:ext cx="25321" cy="86311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2695" y="574621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(1.2.2.2)</a:t>
            </a:r>
          </a:p>
        </p:txBody>
      </p:sp>
      <p:cxnSp>
        <p:nvCxnSpPr>
          <p:cNvPr id="84" name="Straight Arrow Connector 83"/>
          <p:cNvCxnSpPr>
            <a:stCxn id="46" idx="2"/>
            <a:endCxn id="78" idx="0"/>
          </p:cNvCxnSpPr>
          <p:nvPr/>
        </p:nvCxnSpPr>
        <p:spPr>
          <a:xfrm>
            <a:off x="4306435" y="4770099"/>
            <a:ext cx="483579" cy="302609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42" idx="2"/>
            <a:endCxn id="58" idx="0"/>
          </p:cNvCxnSpPr>
          <p:nvPr/>
        </p:nvCxnSpPr>
        <p:spPr>
          <a:xfrm flipH="1">
            <a:off x="4639844" y="2553344"/>
            <a:ext cx="367419" cy="349779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7" descr="Image result for ub logo">
            <a:extLst>
              <a:ext uri="{FF2B5EF4-FFF2-40B4-BE49-F238E27FC236}">
                <a16:creationId xmlns:a16="http://schemas.microsoft.com/office/drawing/2014/main" id="{B9477651-37FE-E113-1394-0D466E2B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D21CF2-7B6C-20EB-23DD-4276C2CC5D45}"/>
              </a:ext>
            </a:extLst>
          </p:cNvPr>
          <p:cNvSpPr txBox="1"/>
          <p:nvPr/>
        </p:nvSpPr>
        <p:spPr>
          <a:xfrm>
            <a:off x="1" y="74858"/>
            <a:ext cx="2853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864613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31" y="1088035"/>
            <a:ext cx="9359032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hop_acceptance_algo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r>
              <a:rPr lang="en-US" sz="1600" dirty="0"/>
              <a:t>Options:</a:t>
            </a:r>
          </a:p>
          <a:p>
            <a:r>
              <a:rPr lang="en-US" sz="1600" dirty="0"/>
              <a:t>      - 0: accept all proposed hops  [ default ]</a:t>
            </a:r>
          </a:p>
          <a:p>
            <a:endParaRPr lang="en-US" sz="1600" dirty="0"/>
          </a:p>
          <a:p>
            <a:r>
              <a:rPr lang="en-US" sz="1600" dirty="0"/>
              <a:t>      - 10: based on adiabatic energy - accept only those hops that can obey the energy conservation with </a:t>
            </a:r>
          </a:p>
          <a:p>
            <a:r>
              <a:rPr lang="en-US" sz="1600" dirty="0"/>
              <a:t>            adiabatic potential energies</a:t>
            </a:r>
          </a:p>
          <a:p>
            <a:r>
              <a:rPr lang="en-US" sz="1600" dirty="0"/>
              <a:t>      - 11: based on diabatic energy - same as 10, but we use diabatic potential energies</a:t>
            </a:r>
          </a:p>
          <a:p>
            <a:endParaRPr lang="en-US" sz="1600" dirty="0"/>
          </a:p>
          <a:p>
            <a:r>
              <a:rPr lang="en-US" sz="1600" dirty="0"/>
              <a:t>      - 20: based on derivative coupling vectors - accept only those hops that can obey the energy conservation</a:t>
            </a:r>
          </a:p>
          <a:p>
            <a:r>
              <a:rPr lang="en-US" sz="1600" dirty="0"/>
              <a:t>            by rescaling nuclear velocities along the directions of derivative couplings for the quantum nuclear DOFs                   </a:t>
            </a:r>
          </a:p>
          <a:p>
            <a:r>
              <a:rPr lang="en-US" sz="1600" dirty="0"/>
              <a:t>      - 21: based on difference of state-specific forces - same as 20, but the rescaling is done along the vector</a:t>
            </a:r>
          </a:p>
          <a:p>
            <a:r>
              <a:rPr lang="en-US" sz="1600" dirty="0"/>
              <a:t>            parallel to the difference of adiabatic forces on initial and target states</a:t>
            </a:r>
          </a:p>
          <a:p>
            <a:endParaRPr lang="en-US" sz="1600" dirty="0"/>
          </a:p>
          <a:p>
            <a:r>
              <a:rPr lang="en-US" sz="1600" dirty="0"/>
              <a:t>      - 31: accept hops with the probability taken from the quantum Boltzmann distribution</a:t>
            </a:r>
          </a:p>
          <a:p>
            <a:r>
              <a:rPr lang="en-US" sz="1600" dirty="0"/>
              <a:t>      - 32: accept hops with the probability taken from the classical Maxwell-Boltzmann distribution</a:t>
            </a:r>
          </a:p>
          <a:p>
            <a:r>
              <a:rPr lang="en-US" sz="1600" dirty="0"/>
              <a:t>      - 33: accept hops with the probability taken from the updated quantum Boltzmann distribution (experimental)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56463" y="4132584"/>
                <a:ext cx="2501326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463" y="4132584"/>
                <a:ext cx="2501326" cy="576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615332" y="5327148"/>
                <a:ext cx="4817165" cy="792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erf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rad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32" y="5327148"/>
                <a:ext cx="4817165" cy="792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566306" y="4662239"/>
            <a:ext cx="24816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O. V.; Duncan, W. R.; </a:t>
            </a:r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V. V. </a:t>
            </a:r>
            <a:r>
              <a:rPr lang="en-US" sz="11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Prog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Surf. Sci.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2009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84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30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12239" y="6214135"/>
            <a:ext cx="34665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Smith, B.; </a:t>
            </a:r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Akimov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V.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J. </a:t>
            </a:r>
            <a:r>
              <a:rPr lang="en-US" sz="11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Chem.Phys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2019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151, 124107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336713" y="1488231"/>
                <a:ext cx="1295400" cy="34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713" y="1488231"/>
                <a:ext cx="1295400" cy="344903"/>
              </a:xfrm>
              <a:prstGeom prst="rect">
                <a:avLst/>
              </a:prstGeom>
              <a:blipFill>
                <a:blip r:embed="rId5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9659253" y="3379801"/>
            <a:ext cx="27732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Tully, J. C. 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1990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93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1061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732179" y="3037010"/>
                <a:ext cx="2193549" cy="347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𝑘𝑖𝑛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179" y="3037010"/>
                <a:ext cx="2193549" cy="347659"/>
              </a:xfrm>
              <a:prstGeom prst="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>
          <a:xfrm>
            <a:off x="9182315" y="2076117"/>
            <a:ext cx="374148" cy="2106413"/>
          </a:xfrm>
          <a:prstGeom prst="rightBrace">
            <a:avLst>
              <a:gd name="adj1" fmla="val 74745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 descr="Image result for ub logo">
            <a:extLst>
              <a:ext uri="{FF2B5EF4-FFF2-40B4-BE49-F238E27FC236}">
                <a16:creationId xmlns:a16="http://schemas.microsoft.com/office/drawing/2014/main" id="{D2B95A17-9091-9ED5-0A76-F70136AF9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45763-C73B-6FB8-4DE5-D6098EE62318}"/>
              </a:ext>
            </a:extLst>
          </p:cNvPr>
          <p:cNvSpPr txBox="1"/>
          <p:nvPr/>
        </p:nvSpPr>
        <p:spPr>
          <a:xfrm>
            <a:off x="2448233" y="103659"/>
            <a:ext cx="5879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Hop Acceptance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2809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9" grpId="0"/>
      <p:bldP spid="27" grpId="0"/>
      <p:bldP spid="29" grpId="0"/>
      <p:bldP spid="32" grpId="0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1843" y="1306998"/>
            <a:ext cx="922351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momenta_rescaling_algo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endParaRPr lang="en-US" dirty="0"/>
          </a:p>
          <a:p>
            <a:r>
              <a:rPr lang="en-US" sz="2000" dirty="0"/>
              <a:t>Options:</a:t>
            </a:r>
          </a:p>
          <a:p>
            <a:endParaRPr lang="en-US" sz="2000" dirty="0"/>
          </a:p>
          <a:p>
            <a:r>
              <a:rPr lang="en-US" sz="2000" dirty="0"/>
              <a:t>      - 0: don't rescale [ default ]</a:t>
            </a:r>
          </a:p>
          <a:p>
            <a:endParaRPr lang="en-US" sz="2000" dirty="0"/>
          </a:p>
          <a:p>
            <a:r>
              <a:rPr lang="en-US" sz="2000" dirty="0"/>
              <a:t>      - 100: based on adiabatic energy, don't reverse on frustrated hops</a:t>
            </a:r>
          </a:p>
          <a:p>
            <a:r>
              <a:rPr lang="en-US" sz="2000" dirty="0"/>
              <a:t>      - 101: based on adiabatic energy, reverse on frustrated hops</a:t>
            </a:r>
          </a:p>
          <a:p>
            <a:r>
              <a:rPr lang="en-US" sz="2000" dirty="0"/>
              <a:t>      - 110: based on diabatic energy, don't reverse on frustrated hops</a:t>
            </a:r>
          </a:p>
          <a:p>
            <a:r>
              <a:rPr lang="en-US" sz="2000" dirty="0"/>
              <a:t>      - 111: based on diabatic energy, reverse on frustrated hops</a:t>
            </a:r>
          </a:p>
          <a:p>
            <a:endParaRPr lang="en-US" sz="2000" dirty="0"/>
          </a:p>
          <a:p>
            <a:r>
              <a:rPr lang="en-US" sz="2000" dirty="0"/>
              <a:t>      - 200: along derivative coupling vectors, don't reverse on frustrated hops</a:t>
            </a:r>
          </a:p>
          <a:p>
            <a:r>
              <a:rPr lang="en-US" sz="2000" dirty="0"/>
              <a:t>      - 201: along derivative coupling vectors, reverse on frustrated hops</a:t>
            </a:r>
          </a:p>
          <a:p>
            <a:r>
              <a:rPr lang="en-US" sz="2000" dirty="0"/>
              <a:t>      - 210: along difference of state-specific forces, don't reverse on frustrated hops</a:t>
            </a:r>
          </a:p>
          <a:p>
            <a:r>
              <a:rPr lang="en-US" sz="2000" dirty="0"/>
              <a:t>      - 211: along difference of state-specific forces, reverse on frustrated hops</a:t>
            </a:r>
          </a:p>
        </p:txBody>
      </p:sp>
      <p:pic>
        <p:nvPicPr>
          <p:cNvPr id="7" name="Picture 7" descr="Image result for ub logo">
            <a:extLst>
              <a:ext uri="{FF2B5EF4-FFF2-40B4-BE49-F238E27FC236}">
                <a16:creationId xmlns:a16="http://schemas.microsoft.com/office/drawing/2014/main" id="{B4CB8CFD-5BAE-FD5F-7ABC-D37B025C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E4A7D-CA50-2156-1E92-CB3B0D5E5767}"/>
              </a:ext>
            </a:extLst>
          </p:cNvPr>
          <p:cNvSpPr txBox="1"/>
          <p:nvPr/>
        </p:nvSpPr>
        <p:spPr>
          <a:xfrm>
            <a:off x="3559279" y="134471"/>
            <a:ext cx="429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Momentum Rescaling</a:t>
            </a:r>
          </a:p>
        </p:txBody>
      </p:sp>
    </p:spTree>
    <p:extLst>
      <p:ext uri="{BB962C8B-B14F-4D97-AF65-F5344CB8AC3E}">
        <p14:creationId xmlns:p14="http://schemas.microsoft.com/office/powerpoint/2010/main" val="4255632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723" y="702829"/>
            <a:ext cx="60749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double </a:t>
            </a:r>
            <a:r>
              <a:rPr lang="en-US" b="1" dirty="0" err="1">
                <a:solidFill>
                  <a:srgbClr val="FF0000"/>
                </a:solidFill>
              </a:rPr>
              <a:t>decoherence_algo</a:t>
            </a:r>
            <a:r>
              <a:rPr lang="en-US" b="1" dirty="0">
                <a:solidFill>
                  <a:srgbClr val="FF0000"/>
                </a:solidFill>
              </a:rPr>
              <a:t>;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dirty="0"/>
              <a:t>Options:</a:t>
            </a:r>
          </a:p>
          <a:p>
            <a:endParaRPr lang="en-US" dirty="0"/>
          </a:p>
          <a:p>
            <a:r>
              <a:rPr lang="en-US" dirty="0"/>
              <a:t> - [-1]: no decoherence [ default ]</a:t>
            </a:r>
          </a:p>
          <a:p>
            <a:r>
              <a:rPr lang="en-US" dirty="0"/>
              <a:t>      - 0: SDM and alike</a:t>
            </a:r>
          </a:p>
          <a:p>
            <a:r>
              <a:rPr lang="en-US" dirty="0"/>
              <a:t>      - 1: instantaneous decoherence options (ID-S, ID-A, ID-C)</a:t>
            </a:r>
          </a:p>
          <a:p>
            <a:r>
              <a:rPr lang="en-US" dirty="0"/>
              <a:t>      - 2: AFSSH</a:t>
            </a:r>
          </a:p>
          <a:p>
            <a:r>
              <a:rPr lang="en-US" dirty="0"/>
              <a:t>      - 3: BCSH of </a:t>
            </a:r>
            <a:r>
              <a:rPr lang="en-US" dirty="0" err="1"/>
              <a:t>Linjun</a:t>
            </a:r>
            <a:r>
              <a:rPr lang="en-US" dirty="0"/>
              <a:t> Wang</a:t>
            </a:r>
          </a:p>
          <a:p>
            <a:r>
              <a:rPr lang="en-US" dirty="0"/>
              <a:t>      - 4: MF-SD of Bedard-Hearn, Larsen, Schwartz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8490" y="5098787"/>
                <a:ext cx="1871538" cy="476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𝑖𝑓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10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10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0" y="5098787"/>
                <a:ext cx="1871538" cy="476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8013" y="5566837"/>
                <a:ext cx="1612493" cy="750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10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1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13" y="5566837"/>
                <a:ext cx="1612493" cy="750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60840" y="3717485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SDM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090" y="4231490"/>
            <a:ext cx="2786348" cy="437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Granucci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G.;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Persico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2007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134114.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61275"/>
            <a:ext cx="2563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gradually change the 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257668" y="6149010"/>
                <a:ext cx="1879552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68" y="6149010"/>
                <a:ext cx="1879552" cy="325025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687325" y="371748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ID-A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02044" y="4031764"/>
            <a:ext cx="2590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Nelson, T.; Fernandez-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Alberti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S.;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Roitberg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A. E.;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Tretiak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S.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138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224111.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52379" y="4995006"/>
            <a:ext cx="24825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 successful hop (ID-S)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an attempted hop (ID-A)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every </a:t>
            </a:r>
            <a:r>
              <a:rPr lang="en-US" sz="1400" dirty="0" err="1"/>
              <a:t>timestep</a:t>
            </a:r>
            <a:r>
              <a:rPr lang="en-US" sz="1400" dirty="0"/>
              <a:t> (ID-C)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8221" y="5827789"/>
            <a:ext cx="1947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Wavefunction reduction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7037099" y="2898822"/>
            <a:ext cx="5088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instantaneous_decoherence_variant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- 0: ID-S</a:t>
            </a:r>
          </a:p>
          <a:p>
            <a:r>
              <a:rPr lang="en-US" dirty="0"/>
              <a:t>- 1: ID-A [default]</a:t>
            </a:r>
          </a:p>
          <a:p>
            <a:r>
              <a:rPr lang="en-US" dirty="0"/>
              <a:t>- 2: ID-C - consistent ID - an experimental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51625" y="805249"/>
            <a:ext cx="58751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collapse_option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How to collapse wavefunction amplitudes in the decoherence schemes:</a:t>
            </a:r>
          </a:p>
          <a:p>
            <a:r>
              <a:rPr lang="en-US" dirty="0"/>
              <a:t>      - 0: by rescaling the magnitude of the amplitude vector elements, but preserving "phase" [ default ]</a:t>
            </a:r>
          </a:p>
          <a:p>
            <a:r>
              <a:rPr lang="en-US" dirty="0"/>
              <a:t>      - 1: by resetting the amplitudes to 1.0+0.0j. This option changes phase </a:t>
            </a:r>
          </a:p>
        </p:txBody>
      </p:sp>
      <p:pic>
        <p:nvPicPr>
          <p:cNvPr id="17" name="Picture 7" descr="Image result for ub logo">
            <a:extLst>
              <a:ext uri="{FF2B5EF4-FFF2-40B4-BE49-F238E27FC236}">
                <a16:creationId xmlns:a16="http://schemas.microsoft.com/office/drawing/2014/main" id="{9B1241F9-FAD8-1523-8C2C-17B7C5731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774F53-9F53-1FA5-5651-6B98E3ABA65C}"/>
              </a:ext>
            </a:extLst>
          </p:cNvPr>
          <p:cNvSpPr txBox="1"/>
          <p:nvPr/>
        </p:nvSpPr>
        <p:spPr>
          <a:xfrm>
            <a:off x="3811159" y="49874"/>
            <a:ext cx="421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Decoherence: SMD, ID-A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1A3925-5B4C-212D-3B65-DCDF3BC2F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971" y="4527702"/>
            <a:ext cx="6911939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78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54" y="854076"/>
            <a:ext cx="3518772" cy="1252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313" y="817628"/>
            <a:ext cx="4629150" cy="1308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73" y="2420797"/>
            <a:ext cx="2879310" cy="1252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484" y="2204865"/>
            <a:ext cx="4803738" cy="1723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9298" y="2421961"/>
            <a:ext cx="313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Propagate extra set of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0948" y="3755172"/>
            <a:ext cx="570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These variables define the rates for wavefunction collapse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31" y="4599593"/>
            <a:ext cx="5900427" cy="19001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484" y="4144515"/>
            <a:ext cx="5233311" cy="12700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7313" y="5444123"/>
            <a:ext cx="5052425" cy="1192498"/>
          </a:xfrm>
          <a:prstGeom prst="rect">
            <a:avLst/>
          </a:prstGeom>
        </p:spPr>
      </p:pic>
      <p:pic>
        <p:nvPicPr>
          <p:cNvPr id="17" name="Picture 7" descr="Image result for ub logo">
            <a:extLst>
              <a:ext uri="{FF2B5EF4-FFF2-40B4-BE49-F238E27FC236}">
                <a16:creationId xmlns:a16="http://schemas.microsoft.com/office/drawing/2014/main" id="{6968CDCE-D8D0-F1AD-1166-A609EE65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C1DF1-0B4D-B344-4082-FEEE1698E5E7}"/>
              </a:ext>
            </a:extLst>
          </p:cNvPr>
          <p:cNvSpPr txBox="1"/>
          <p:nvPr/>
        </p:nvSpPr>
        <p:spPr>
          <a:xfrm>
            <a:off x="3722668" y="46531"/>
            <a:ext cx="421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Decoherence: A-FSSH</a:t>
            </a:r>
          </a:p>
        </p:txBody>
      </p:sp>
    </p:spTree>
    <p:extLst>
      <p:ext uri="{BB962C8B-B14F-4D97-AF65-F5344CB8AC3E}">
        <p14:creationId xmlns:p14="http://schemas.microsoft.com/office/powerpoint/2010/main" val="3954367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B4AF48-C412-767C-D2BE-BCD896D02232}"/>
              </a:ext>
            </a:extLst>
          </p:cNvPr>
          <p:cNvSpPr txBox="1"/>
          <p:nvPr/>
        </p:nvSpPr>
        <p:spPr>
          <a:xfrm>
            <a:off x="3270384" y="105525"/>
            <a:ext cx="501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Decoherence: BCSH and MF-SD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DF3BD-E440-715B-B39E-3E59A39C72AC}"/>
              </a:ext>
            </a:extLst>
          </p:cNvPr>
          <p:cNvSpPr txBox="1"/>
          <p:nvPr/>
        </p:nvSpPr>
        <p:spPr>
          <a:xfrm>
            <a:off x="124062" y="1206778"/>
            <a:ext cx="64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Xu, J.; Wang, L. </a:t>
            </a:r>
            <a:r>
              <a:rPr lang="en-US" sz="1400" i="1" dirty="0"/>
              <a:t>J. Chem. Phys.</a:t>
            </a:r>
            <a:r>
              <a:rPr lang="en-US" sz="1400" dirty="0"/>
              <a:t> </a:t>
            </a:r>
            <a:r>
              <a:rPr lang="en-US" sz="1400" b="1" dirty="0"/>
              <a:t>2019</a:t>
            </a:r>
            <a:r>
              <a:rPr lang="en-US" sz="1400" dirty="0"/>
              <a:t>, 150, 164101. </a:t>
            </a:r>
            <a:r>
              <a:rPr lang="en-US" sz="1400" dirty="0">
                <a:hlinkClick r:id="rId2"/>
              </a:rPr>
              <a:t>https://doi.org/10.1063/1.5090927</a:t>
            </a:r>
            <a:r>
              <a:rPr lang="en-US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FFC6C-3368-8715-31B6-C063839EC396}"/>
              </a:ext>
            </a:extLst>
          </p:cNvPr>
          <p:cNvSpPr txBox="1"/>
          <p:nvPr/>
        </p:nvSpPr>
        <p:spPr>
          <a:xfrm>
            <a:off x="2291366" y="82008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BCSH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0E725-C3A6-CC6C-A81E-0E4DCA20B5FB}"/>
              </a:ext>
            </a:extLst>
          </p:cNvPr>
          <p:cNvSpPr txBox="1"/>
          <p:nvPr/>
        </p:nvSpPr>
        <p:spPr>
          <a:xfrm>
            <a:off x="69984" y="1616704"/>
            <a:ext cx="65422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 this approach, decoherence correction is interpreted as a way to enforce the self-consistency of the TD-SE with the quantum-classical trajectories rather than as a common view of a decay of overlap of </a:t>
            </a:r>
            <a:r>
              <a:rPr lang="en-US" sz="1400" dirty="0" err="1"/>
              <a:t>wavepackets</a:t>
            </a:r>
            <a:r>
              <a:rPr lang="en-US" sz="1400" dirty="0"/>
              <a:t> moving on different PE surfaces. Namely: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at every nonadiabatic interaction region, there is a possibility of the </a:t>
            </a:r>
            <a:r>
              <a:rPr lang="en-US" sz="1400" dirty="0" err="1"/>
              <a:t>wavepacket</a:t>
            </a:r>
            <a:r>
              <a:rPr lang="en-US" sz="1400" dirty="0"/>
              <a:t> branching into reflecting and transmitting </a:t>
            </a:r>
            <a:r>
              <a:rPr lang="en-US" sz="1400" dirty="0" err="1"/>
              <a:t>wavepackets</a:t>
            </a:r>
            <a:r>
              <a:rPr lang="en-US" sz="1400" dirty="0"/>
              <a:t> on different surfaces.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the idea is to eliminate the </a:t>
            </a:r>
            <a:r>
              <a:rPr lang="en-US" sz="1400" dirty="0" err="1"/>
              <a:t>wavepackets</a:t>
            </a:r>
            <a:r>
              <a:rPr lang="en-US" sz="1400" dirty="0"/>
              <a:t> that go in the opposite direction with the main </a:t>
            </a:r>
            <a:r>
              <a:rPr lang="en-US" sz="1400" dirty="0" err="1"/>
              <a:t>wavepacket</a:t>
            </a:r>
            <a:r>
              <a:rPr lang="en-US" sz="1400" dirty="0"/>
              <a:t> on the active state.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the correction is applied only at the reflection points (not the reflection of active trajectory, but the reflection of the </a:t>
            </a:r>
            <a:r>
              <a:rPr lang="en-US" sz="1400" dirty="0" err="1"/>
              <a:t>wavepacket</a:t>
            </a:r>
            <a:r>
              <a:rPr lang="en-US" sz="1400" dirty="0"/>
              <a:t> on other surfaces in comparison to that of the active surface)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the reflection is judged as: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01D74F-156F-E3DF-E86A-F8B8C686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3" y="4611954"/>
            <a:ext cx="4870044" cy="2140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9F00E-C4A4-8A07-7B44-A93729B4A333}"/>
                  </a:ext>
                </a:extLst>
              </p:cNvPr>
              <p:cNvSpPr txBox="1"/>
              <p:nvPr/>
            </p:nvSpPr>
            <p:spPr>
              <a:xfrm>
                <a:off x="6794089" y="1377872"/>
                <a:ext cx="4847305" cy="3654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This method is essentially like </a:t>
                </a:r>
                <a:r>
                  <a:rPr lang="en-US" sz="1600" dirty="0" err="1"/>
                  <a:t>Ehrenfest</a:t>
                </a:r>
                <a:r>
                  <a:rPr lang="en-US" sz="1600" dirty="0"/>
                  <a:t>,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but there is always a probability to collapse the coherent superposition to a pure state.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The </a:t>
                </a:r>
                <a:r>
                  <a:rPr lang="en-US" sz="1600" dirty="0" err="1"/>
                  <a:t>probabilitiy</a:t>
                </a:r>
                <a:r>
                  <a:rPr lang="en-US" sz="1600" dirty="0"/>
                  <a:t> of such a collapse is given by the quantum amplitude of the state and by the decoherence time to collapse onto a particular state k.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The decoherence time is given by</a:t>
                </a:r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9F00E-C4A4-8A07-7B44-A93729B4A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89" y="1377872"/>
                <a:ext cx="4847305" cy="3654847"/>
              </a:xfrm>
              <a:prstGeom prst="rect">
                <a:avLst/>
              </a:prstGeom>
              <a:blipFill>
                <a:blip r:embed="rId4"/>
                <a:stretch>
                  <a:fillRect l="-755" t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51DD63-50B9-248C-F13E-19999F8387A9}"/>
              </a:ext>
            </a:extLst>
          </p:cNvPr>
          <p:cNvSpPr txBox="1"/>
          <p:nvPr/>
        </p:nvSpPr>
        <p:spPr>
          <a:xfrm>
            <a:off x="9719637" y="88094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MF-SD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DB5A23-ABA9-DD8A-6C35-807E64B8D900}"/>
                  </a:ext>
                </a:extLst>
              </p:cNvPr>
              <p:cNvSpPr txBox="1"/>
              <p:nvPr/>
            </p:nvSpPr>
            <p:spPr>
              <a:xfrm>
                <a:off x="6794089" y="4547582"/>
                <a:ext cx="415447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𝑀𝐹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DB5A23-ABA9-DD8A-6C35-807E64B8D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89" y="4547582"/>
                <a:ext cx="4154471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7" descr="Image result for ub logo">
            <a:extLst>
              <a:ext uri="{FF2B5EF4-FFF2-40B4-BE49-F238E27FC236}">
                <a16:creationId xmlns:a16="http://schemas.microsoft.com/office/drawing/2014/main" id="{DDDB8859-FCBB-F5C5-BAFC-C4DDF8F7F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39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5363" y="3412392"/>
                <a:ext cx="2688335" cy="597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𝐸𝐷𝐶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3" y="3412392"/>
                <a:ext cx="2688335" cy="597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848286" y="3344287"/>
                <a:ext cx="1428661" cy="72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286" y="3344287"/>
                <a:ext cx="1428661" cy="72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2" name="Rectangle 11"/>
              <p:cNvSpPr/>
              <p:nvPr/>
            </p:nvSpPr>
            <p:spPr>
              <a:xfrm>
                <a:off x="847154" y="1541216"/>
                <a:ext cx="1695015" cy="515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 useBgFill="1"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54" y="1541216"/>
                <a:ext cx="1695015" cy="515013"/>
              </a:xfrm>
              <a:prstGeom prst="rect">
                <a:avLst/>
              </a:prstGeom>
              <a:blipFill>
                <a:blip r:embed="rId4"/>
                <a:stretch>
                  <a:fillRect l="-3237" t="-148810" r="-28058" b="-2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562617" y="284553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mSDM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56744" y="1233439"/>
            <a:ext cx="1742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Decoherence interval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227462" y="3323995"/>
            <a:ext cx="21426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Akimov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A. V.;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O. V.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Phys. Chem. Lett.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3857 </a:t>
            </a:r>
          </a:p>
          <a:p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Smith, B.; </a:t>
            </a:r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Akimov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V.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J. </a:t>
            </a:r>
            <a:r>
              <a:rPr lang="en-US" sz="11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Chem.Phys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2019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151, 124107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3580" y="2976565"/>
            <a:ext cx="142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SDM/EDC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22013" y="4090397"/>
            <a:ext cx="37029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Granucci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G.;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Persico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2007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134114.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94976" y="1969052"/>
            <a:ext cx="19434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Jaeger, H. M.; Fischer, S.; </a:t>
            </a:r>
            <a:r>
              <a:rPr lang="en-US" sz="1100" dirty="0" err="1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O. V. </a:t>
            </a:r>
            <a:r>
              <a:rPr lang="en-US" sz="1100" i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2012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137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22A545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1273201" y="8620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64266" y="4159208"/>
            <a:ext cx="358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Phase-informed Decoherence times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26034" y="4508311"/>
            <a:ext cx="30392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Sifain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A. E.; Wang, L.;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Tretiak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S.;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O. 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970677" y="4857808"/>
                <a:ext cx="2688335" cy="619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𝑃𝐼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77" y="4857808"/>
                <a:ext cx="2688335" cy="619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24083" y="862027"/>
            <a:ext cx="575221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decoherence_times_type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en-US" dirty="0"/>
              <a:t>[-1]: set all dephasing rates to zero [ default ]</a:t>
            </a:r>
          </a:p>
          <a:p>
            <a:pPr marL="285750" indent="-285750">
              <a:buFontTx/>
              <a:buChar char="-"/>
            </a:pPr>
            <a:r>
              <a:rPr lang="en-US" dirty="0"/>
              <a:t>0: use the rates read out from the input </a:t>
            </a:r>
          </a:p>
          <a:p>
            <a:pPr marL="285750" indent="-285750">
              <a:buFontTx/>
              <a:buChar char="-"/>
            </a:pPr>
            <a:r>
              <a:rPr lang="en-US" dirty="0"/>
              <a:t>1: use the energy-based decoherence method (EDC)    </a:t>
            </a:r>
          </a:p>
          <a:p>
            <a:pPr marL="285750" indent="-285750">
              <a:buFontTx/>
              <a:buChar char="-"/>
            </a:pPr>
            <a:r>
              <a:rPr lang="en-US" dirty="0"/>
              <a:t>2: Schwartz - mean-field Force-based decoherence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3: Schwartz - pair-wise-based decoherences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1815" y="4801423"/>
            <a:ext cx="2442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decoherence_C_param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V="1">
            <a:off x="922309" y="3819578"/>
            <a:ext cx="1255014" cy="9818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-69399" y="5520285"/>
            <a:ext cx="2649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decoherence_eps_param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</p:txBody>
      </p:sp>
      <p:cxnSp>
        <p:nvCxnSpPr>
          <p:cNvPr id="50" name="Straight Arrow Connector 49"/>
          <p:cNvCxnSpPr>
            <a:cxnSpLocks/>
          </p:cNvCxnSpPr>
          <p:nvPr/>
        </p:nvCxnSpPr>
        <p:spPr>
          <a:xfrm flipV="1">
            <a:off x="1254618" y="3819578"/>
            <a:ext cx="1269651" cy="17729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864266" y="5574646"/>
            <a:ext cx="2927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dephasing_informed</a:t>
            </a:r>
            <a:r>
              <a:rPr lang="en-US" b="1" dirty="0">
                <a:solidFill>
                  <a:srgbClr val="FF0000"/>
                </a:solidFill>
              </a:rPr>
              <a:t>; </a:t>
            </a:r>
          </a:p>
          <a:p>
            <a:r>
              <a:rPr lang="en-US" dirty="0"/>
              <a:t>      - 0: don't apply [ default ]</a:t>
            </a:r>
          </a:p>
          <a:p>
            <a:r>
              <a:rPr lang="en-US" dirty="0"/>
              <a:t>      - 1: use it </a:t>
            </a:r>
          </a:p>
        </p:txBody>
      </p:sp>
      <p:pic>
        <p:nvPicPr>
          <p:cNvPr id="25" name="Picture 7" descr="Image result for ub logo">
            <a:extLst>
              <a:ext uri="{FF2B5EF4-FFF2-40B4-BE49-F238E27FC236}">
                <a16:creationId xmlns:a16="http://schemas.microsoft.com/office/drawing/2014/main" id="{506E677C-4818-EF17-F62A-9F5D174B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6174C5-EC83-1815-747C-3F732F709E33}"/>
                  </a:ext>
                </a:extLst>
              </p:cNvPr>
              <p:cNvSpPr txBox="1"/>
              <p:nvPr/>
            </p:nvSpPr>
            <p:spPr>
              <a:xfrm>
                <a:off x="8281586" y="3481084"/>
                <a:ext cx="415447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𝑀𝐹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6174C5-EC83-1815-747C-3F732F70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586" y="3481084"/>
                <a:ext cx="4154471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5CFAAE-DC71-2FBB-9C19-032B9FE1B825}"/>
              </a:ext>
            </a:extLst>
          </p:cNvPr>
          <p:cNvCxnSpPr>
            <a:cxnSpLocks/>
          </p:cNvCxnSpPr>
          <p:nvPr/>
        </p:nvCxnSpPr>
        <p:spPr>
          <a:xfrm flipH="1" flipV="1">
            <a:off x="7958441" y="2218330"/>
            <a:ext cx="861094" cy="9885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9C3255-16E4-72C6-6F80-E66C64B77FA5}"/>
              </a:ext>
            </a:extLst>
          </p:cNvPr>
          <p:cNvSpPr txBox="1"/>
          <p:nvPr/>
        </p:nvSpPr>
        <p:spPr>
          <a:xfrm>
            <a:off x="9163803" y="258857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MF-SD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F0819-FD4F-A3F8-916B-F91C5B3A62CA}"/>
              </a:ext>
            </a:extLst>
          </p:cNvPr>
          <p:cNvSpPr txBox="1"/>
          <p:nvPr/>
        </p:nvSpPr>
        <p:spPr>
          <a:xfrm>
            <a:off x="8579401" y="4240297"/>
            <a:ext cx="3580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schwartz_decoherence_inv_alpha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7405F1-F193-FAD6-03D1-EC301F08463A}"/>
              </a:ext>
            </a:extLst>
          </p:cNvPr>
          <p:cNvCxnSpPr>
            <a:cxnSpLocks/>
          </p:cNvCxnSpPr>
          <p:nvPr/>
        </p:nvCxnSpPr>
        <p:spPr>
          <a:xfrm flipH="1" flipV="1">
            <a:off x="6929563" y="2569216"/>
            <a:ext cx="1558890" cy="24168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E0D50F-FD11-5CE9-5CB8-DA6995AB961B}"/>
              </a:ext>
            </a:extLst>
          </p:cNvPr>
          <p:cNvCxnSpPr>
            <a:cxnSpLocks/>
          </p:cNvCxnSpPr>
          <p:nvPr/>
        </p:nvCxnSpPr>
        <p:spPr>
          <a:xfrm flipV="1">
            <a:off x="10548486" y="3931822"/>
            <a:ext cx="158620" cy="3997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85D621-9526-0677-6222-C6DA1332C373}"/>
                  </a:ext>
                </a:extLst>
              </p:cNvPr>
              <p:cNvSpPr txBox="1"/>
              <p:nvPr/>
            </p:nvSpPr>
            <p:spPr>
              <a:xfrm>
                <a:off x="8388988" y="4956141"/>
                <a:ext cx="3590149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85D621-9526-0677-6222-C6DA1332C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988" y="4956141"/>
                <a:ext cx="3590149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007BAC5-DE03-953F-7F12-02F7ED6E9BF1}"/>
              </a:ext>
            </a:extLst>
          </p:cNvPr>
          <p:cNvSpPr txBox="1"/>
          <p:nvPr/>
        </p:nvSpPr>
        <p:spPr>
          <a:xfrm>
            <a:off x="7081690" y="5568873"/>
            <a:ext cx="511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stochastic pairwise decoherence (</a:t>
            </a:r>
            <a:r>
              <a:rPr lang="en-US" b="1" dirty="0"/>
              <a:t>ISPD</a:t>
            </a:r>
            <a:r>
              <a:rPr lang="en-US" dirty="0"/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370C79-60B9-598D-1657-BD2E3F82BF39}"/>
              </a:ext>
            </a:extLst>
          </p:cNvPr>
          <p:cNvCxnSpPr>
            <a:cxnSpLocks/>
          </p:cNvCxnSpPr>
          <p:nvPr/>
        </p:nvCxnSpPr>
        <p:spPr>
          <a:xfrm>
            <a:off x="10517020" y="4609629"/>
            <a:ext cx="0" cy="4736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73C0FE-82AB-ED81-3728-6DE99F0A0536}"/>
              </a:ext>
            </a:extLst>
          </p:cNvPr>
          <p:cNvSpPr txBox="1"/>
          <p:nvPr/>
        </p:nvSpPr>
        <p:spPr>
          <a:xfrm>
            <a:off x="7709008" y="6069579"/>
            <a:ext cx="4303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</a:rPr>
              <a:t>Esch</a:t>
            </a:r>
            <a:r>
              <a:rPr lang="en-US" sz="1200" dirty="0">
                <a:effectLst/>
              </a:rPr>
              <a:t>, M. P.; Levine, B. G. </a:t>
            </a:r>
            <a:r>
              <a:rPr lang="en-US" sz="1200" i="1" dirty="0">
                <a:effectLst/>
              </a:rPr>
              <a:t>J. Chem. Phys.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2020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152</a:t>
            </a:r>
            <a:r>
              <a:rPr lang="en-US" sz="1200" dirty="0">
                <a:effectLst/>
              </a:rPr>
              <a:t> (23), 234105. </a:t>
            </a:r>
            <a:r>
              <a:rPr lang="en-US" sz="1200" dirty="0">
                <a:effectLst/>
                <a:hlinkClick r:id="rId9"/>
              </a:rPr>
              <a:t>https://doi.org/10.1063/5.0010081</a:t>
            </a:r>
            <a:r>
              <a:rPr lang="en-US" sz="1200" dirty="0">
                <a:effectLst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E8E9DB-0FF7-F3B4-6DC3-9258AACC8BDB}"/>
              </a:ext>
            </a:extLst>
          </p:cNvPr>
          <p:cNvSpPr txBox="1"/>
          <p:nvPr/>
        </p:nvSpPr>
        <p:spPr>
          <a:xfrm>
            <a:off x="9001986" y="2973380"/>
            <a:ext cx="3251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Bedard-Hearn, M. J.; Larsen, R. E.; Schwartz, B. J. </a:t>
            </a:r>
            <a:r>
              <a:rPr lang="en-US" sz="1200" i="1" dirty="0">
                <a:effectLst/>
              </a:rPr>
              <a:t>J. Chem. Phys.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2005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123</a:t>
            </a:r>
            <a:r>
              <a:rPr lang="en-US" sz="1200" dirty="0">
                <a:effectLst/>
              </a:rPr>
              <a:t> (23), 234106. </a:t>
            </a:r>
            <a:r>
              <a:rPr lang="en-US" sz="1200" dirty="0">
                <a:effectLst/>
                <a:hlinkClick r:id="rId10"/>
              </a:rPr>
              <a:t>https://doi.org/10.1063/1.2131056</a:t>
            </a:r>
            <a:r>
              <a:rPr lang="en-US" sz="1200" dirty="0">
                <a:effectLst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632052-FC9F-03DD-4E78-5C314EB43AD1}"/>
              </a:ext>
            </a:extLst>
          </p:cNvPr>
          <p:cNvSpPr txBox="1"/>
          <p:nvPr/>
        </p:nvSpPr>
        <p:spPr>
          <a:xfrm>
            <a:off x="3848286" y="22632"/>
            <a:ext cx="421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 times</a:t>
            </a:r>
          </a:p>
        </p:txBody>
      </p:sp>
    </p:spTree>
    <p:extLst>
      <p:ext uri="{BB962C8B-B14F-4D97-AF65-F5344CB8AC3E}">
        <p14:creationId xmlns:p14="http://schemas.microsoft.com/office/powerpoint/2010/main" val="168363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21" grpId="0"/>
      <p:bldP spid="2" grpId="0"/>
      <p:bldP spid="29" grpId="0"/>
      <p:bldP spid="44" grpId="0"/>
      <p:bldP spid="45" grpId="0"/>
      <p:bldP spid="46" grpId="0"/>
      <p:bldP spid="47" grpId="0"/>
      <p:bldP spid="48" grpId="0"/>
      <p:bldP spid="32" grpId="0"/>
      <p:bldP spid="49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ED4694-5C4E-E914-5D98-4DF3B42A49C1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Other ways of computing Decoherence times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575A049A-4709-8738-7875-68EC3270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AACC44-6E5C-20F4-662E-6744C6BC2E20}"/>
                  </a:ext>
                </a:extLst>
              </p:cNvPr>
              <p:cNvSpPr txBox="1"/>
              <p:nvPr/>
            </p:nvSpPr>
            <p:spPr>
              <a:xfrm>
                <a:off x="3128255" y="611778"/>
                <a:ext cx="2863476" cy="735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𝑁𝐷𝑀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𝑣𝑖𝑏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AACC44-6E5C-20F4-662E-6744C6BC2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255" y="611778"/>
                <a:ext cx="2863476" cy="735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1A07205-0D06-410B-7979-093785633ABC}"/>
              </a:ext>
            </a:extLst>
          </p:cNvPr>
          <p:cNvSpPr txBox="1"/>
          <p:nvPr/>
        </p:nvSpPr>
        <p:spPr>
          <a:xfrm>
            <a:off x="6617093" y="795033"/>
            <a:ext cx="245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decay of mixing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1B1788-C265-6339-C990-ADABBADCC5B4}"/>
              </a:ext>
            </a:extLst>
          </p:cNvPr>
          <p:cNvSpPr txBox="1"/>
          <p:nvPr/>
        </p:nvSpPr>
        <p:spPr>
          <a:xfrm>
            <a:off x="239860" y="795033"/>
            <a:ext cx="20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2001, Hack, </a:t>
            </a:r>
            <a:r>
              <a:rPr lang="en-US" b="1" dirty="0" err="1"/>
              <a:t>Truhlar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ADE27-4BB0-2ECA-01C2-0E219346B4B4}"/>
                  </a:ext>
                </a:extLst>
              </p:cNvPr>
              <p:cNvSpPr txBox="1"/>
              <p:nvPr/>
            </p:nvSpPr>
            <p:spPr>
              <a:xfrm>
                <a:off x="3054931" y="1161092"/>
                <a:ext cx="3488838" cy="735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𝑆𝐶𝐷𝑀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ADE27-4BB0-2ECA-01C2-0E219346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31" y="1161092"/>
                <a:ext cx="3488838" cy="7358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8037B6-ED2B-977C-FF90-E7B2ACB76226}"/>
              </a:ext>
            </a:extLst>
          </p:cNvPr>
          <p:cNvSpPr txBox="1"/>
          <p:nvPr/>
        </p:nvSpPr>
        <p:spPr>
          <a:xfrm>
            <a:off x="216131" y="1389236"/>
            <a:ext cx="261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2004, Zhu, Jasper, </a:t>
            </a:r>
            <a:r>
              <a:rPr lang="en-US" b="1" dirty="0" err="1"/>
              <a:t>Truhlar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7B4C7-5A40-68EC-C321-487C90178A59}"/>
              </a:ext>
            </a:extLst>
          </p:cNvPr>
          <p:cNvSpPr txBox="1"/>
          <p:nvPr/>
        </p:nvSpPr>
        <p:spPr>
          <a:xfrm>
            <a:off x="6543769" y="1350922"/>
            <a:ext cx="307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Self-consistent decay of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2E6AD4-EE08-D991-07D8-537968AE933B}"/>
                  </a:ext>
                </a:extLst>
              </p:cNvPr>
              <p:cNvSpPr txBox="1"/>
              <p:nvPr/>
            </p:nvSpPr>
            <p:spPr>
              <a:xfrm>
                <a:off x="3085346" y="5909701"/>
                <a:ext cx="3070778" cy="742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𝑆𝐷𝑀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2E6AD4-EE08-D991-07D8-537968AE9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346" y="5909701"/>
                <a:ext cx="3070778" cy="742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419BC5F-EF39-3E70-72BE-FCFEE1680138}"/>
              </a:ext>
            </a:extLst>
          </p:cNvPr>
          <p:cNvSpPr txBox="1"/>
          <p:nvPr/>
        </p:nvSpPr>
        <p:spPr>
          <a:xfrm>
            <a:off x="165628" y="6126269"/>
            <a:ext cx="23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2007, </a:t>
            </a:r>
            <a:r>
              <a:rPr lang="en-US" b="1" dirty="0" err="1"/>
              <a:t>Granucci</a:t>
            </a:r>
            <a:r>
              <a:rPr lang="en-US" b="1" dirty="0"/>
              <a:t>, Persico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DEAF4-D962-FB44-ADE1-6467CE792539}"/>
                  </a:ext>
                </a:extLst>
              </p:cNvPr>
              <p:cNvSpPr txBox="1"/>
              <p:nvPr/>
            </p:nvSpPr>
            <p:spPr>
              <a:xfrm>
                <a:off x="3214000" y="2525696"/>
                <a:ext cx="4955458" cy="585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DEAF4-D962-FB44-ADE1-6467CE792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00" y="2525696"/>
                <a:ext cx="4955458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FF015D9-FDB8-F398-E795-AE40BD944B7E}"/>
              </a:ext>
            </a:extLst>
          </p:cNvPr>
          <p:cNvSpPr txBox="1"/>
          <p:nvPr/>
        </p:nvSpPr>
        <p:spPr>
          <a:xfrm>
            <a:off x="209155" y="1998522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2005, Jasper, </a:t>
            </a:r>
            <a:r>
              <a:rPr lang="en-US" b="1" dirty="0" err="1"/>
              <a:t>Truhlar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8C430D-1ADE-E1CA-4A99-EF9CE1015EDE}"/>
                  </a:ext>
                </a:extLst>
              </p:cNvPr>
              <p:cNvSpPr txBox="1"/>
              <p:nvPr/>
            </p:nvSpPr>
            <p:spPr>
              <a:xfrm>
                <a:off x="3536925" y="3138056"/>
                <a:ext cx="5722969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𝑷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8C430D-1ADE-E1CA-4A99-EF9CE1015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925" y="3138056"/>
                <a:ext cx="5722969" cy="728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C12C29-3FB6-1D02-124B-B2A9AC0B76DC}"/>
                  </a:ext>
                </a:extLst>
              </p:cNvPr>
              <p:cNvSpPr txBox="1"/>
              <p:nvPr/>
            </p:nvSpPr>
            <p:spPr>
              <a:xfrm>
                <a:off x="9233582" y="3309243"/>
                <a:ext cx="1534089" cy="494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C12C29-3FB6-1D02-124B-B2A9AC0B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82" y="3309243"/>
                <a:ext cx="1534089" cy="494238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B6BBEEC-E99A-12A8-69A4-8CB15BA87340}"/>
              </a:ext>
            </a:extLst>
          </p:cNvPr>
          <p:cNvSpPr txBox="1"/>
          <p:nvPr/>
        </p:nvSpPr>
        <p:spPr>
          <a:xfrm>
            <a:off x="209155" y="3371696"/>
            <a:ext cx="332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GWP center motion,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3B614E-8423-CD48-5F4D-D8616383E9B9}"/>
                  </a:ext>
                </a:extLst>
              </p:cNvPr>
              <p:cNvSpPr txBox="1"/>
              <p:nvPr/>
            </p:nvSpPr>
            <p:spPr>
              <a:xfrm>
                <a:off x="4411195" y="3984646"/>
                <a:ext cx="3161071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𝑇𝑟𝑢h𝑙𝑎𝑟</m:t>
                          </m:r>
                        </m:sup>
                      </m:sSubSup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3B614E-8423-CD48-5F4D-D8616383E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195" y="3984646"/>
                <a:ext cx="3161071" cy="7288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15CCE0A-B0CB-AAEF-8877-F29FEB6A5F6F}"/>
              </a:ext>
            </a:extLst>
          </p:cNvPr>
          <p:cNvSpPr txBox="1"/>
          <p:nvPr/>
        </p:nvSpPr>
        <p:spPr>
          <a:xfrm>
            <a:off x="2297972" y="4120574"/>
            <a:ext cx="169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 surfaces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4A5CA3-E7A2-4CC8-5987-915E88AA8D69}"/>
                  </a:ext>
                </a:extLst>
              </p:cNvPr>
              <p:cNvSpPr txBox="1"/>
              <p:nvPr/>
            </p:nvSpPr>
            <p:spPr>
              <a:xfrm>
                <a:off x="3054931" y="1960766"/>
                <a:ext cx="3488838" cy="580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4A5CA3-E7A2-4CC8-5987-915E88AA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31" y="1960766"/>
                <a:ext cx="3488838" cy="5806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B55921-8270-7D54-EA34-1DC398C342AE}"/>
                  </a:ext>
                </a:extLst>
              </p:cNvPr>
              <p:cNvSpPr txBox="1"/>
              <p:nvPr/>
            </p:nvSpPr>
            <p:spPr>
              <a:xfrm>
                <a:off x="7019990" y="2139728"/>
                <a:ext cx="19495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B55921-8270-7D54-EA34-1DC398C3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990" y="2139728"/>
                <a:ext cx="1949593" cy="307777"/>
              </a:xfrm>
              <a:prstGeom prst="rect">
                <a:avLst/>
              </a:prstGeom>
              <a:blipFill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Down 36">
            <a:extLst>
              <a:ext uri="{FF2B5EF4-FFF2-40B4-BE49-F238E27FC236}">
                <a16:creationId xmlns:a16="http://schemas.microsoft.com/office/drawing/2014/main" id="{05CF37AC-67DD-DE1B-9DB5-C104A9332A23}"/>
              </a:ext>
            </a:extLst>
          </p:cNvPr>
          <p:cNvSpPr/>
          <p:nvPr/>
        </p:nvSpPr>
        <p:spPr>
          <a:xfrm rot="16200000">
            <a:off x="6648453" y="2009027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7C3F40E-EE85-F28A-ED64-FB7EE633F7C7}"/>
              </a:ext>
            </a:extLst>
          </p:cNvPr>
          <p:cNvSpPr/>
          <p:nvPr/>
        </p:nvSpPr>
        <p:spPr>
          <a:xfrm rot="16200000">
            <a:off x="9074931" y="2009026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3728F0-A07A-64A5-8CE8-03BD29A4625E}"/>
                  </a:ext>
                </a:extLst>
              </p:cNvPr>
              <p:cNvSpPr txBox="1"/>
              <p:nvPr/>
            </p:nvSpPr>
            <p:spPr>
              <a:xfrm>
                <a:off x="9687870" y="2134940"/>
                <a:ext cx="1582994" cy="315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3728F0-A07A-64A5-8CE8-03BD29A4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870" y="2134940"/>
                <a:ext cx="1582994" cy="3159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Down 40">
            <a:extLst>
              <a:ext uri="{FF2B5EF4-FFF2-40B4-BE49-F238E27FC236}">
                <a16:creationId xmlns:a16="http://schemas.microsoft.com/office/drawing/2014/main" id="{10C5D038-57D7-2151-69DE-81254A5FC7A5}"/>
              </a:ext>
            </a:extLst>
          </p:cNvPr>
          <p:cNvSpPr/>
          <p:nvPr/>
        </p:nvSpPr>
        <p:spPr>
          <a:xfrm rot="16200000">
            <a:off x="11442284" y="2033406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3833CD9D-F038-2228-39C4-1B7FAF7EA8D1}"/>
              </a:ext>
            </a:extLst>
          </p:cNvPr>
          <p:cNvSpPr/>
          <p:nvPr/>
        </p:nvSpPr>
        <p:spPr>
          <a:xfrm rot="16200000">
            <a:off x="2346265" y="2667220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2C7BF0D8-B52E-3C85-E00A-65F4A2C8F5F5}"/>
              </a:ext>
            </a:extLst>
          </p:cNvPr>
          <p:cNvSpPr/>
          <p:nvPr/>
        </p:nvSpPr>
        <p:spPr>
          <a:xfrm rot="18806268">
            <a:off x="3299285" y="3042391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B74F0744-0C94-63A7-BB50-A920128FCF54}"/>
              </a:ext>
            </a:extLst>
          </p:cNvPr>
          <p:cNvSpPr/>
          <p:nvPr/>
        </p:nvSpPr>
        <p:spPr>
          <a:xfrm rot="18806268">
            <a:off x="3998182" y="3794577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6C4A04-6999-8361-24DB-653E3F65045F}"/>
              </a:ext>
            </a:extLst>
          </p:cNvPr>
          <p:cNvSpPr txBox="1"/>
          <p:nvPr/>
        </p:nvSpPr>
        <p:spPr>
          <a:xfrm>
            <a:off x="6711925" y="6113978"/>
            <a:ext cx="263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 decay of mixing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6860D0-8057-011C-3120-97954235DB8C}"/>
              </a:ext>
            </a:extLst>
          </p:cNvPr>
          <p:cNvSpPr txBox="1"/>
          <p:nvPr/>
        </p:nvSpPr>
        <p:spPr>
          <a:xfrm>
            <a:off x="5835850" y="5486796"/>
            <a:ext cx="6267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Larsen, R.E., Bedard-Hearn, M.J., Schwartz, B.J., 2006. J. Phys. Chem. B 110. 20055.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679815-AA7B-B828-0151-E6A7E51C26A6}"/>
              </a:ext>
            </a:extLst>
          </p:cNvPr>
          <p:cNvSpPr txBox="1"/>
          <p:nvPr/>
        </p:nvSpPr>
        <p:spPr>
          <a:xfrm>
            <a:off x="192832" y="4922780"/>
            <a:ext cx="386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2006,  Larsen, Bedard-Hearn, Schwartz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E904B2-1E72-426F-7B5E-EAD75873BAC6}"/>
                  </a:ext>
                </a:extLst>
              </p:cNvPr>
              <p:cNvSpPr txBox="1"/>
              <p:nvPr/>
            </p:nvSpPr>
            <p:spPr>
              <a:xfrm>
                <a:off x="4472068" y="4827192"/>
                <a:ext cx="3525758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𝐵𝐿𝑆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p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𝑴𝑭</m:t>
                                      </m:r>
                                    </m:sup>
                                  </m:s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𝑴𝑭</m:t>
                                  </m:r>
                                </m:sup>
                              </m:s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E904B2-1E72-426F-7B5E-EAD75873B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068" y="4827192"/>
                <a:ext cx="3525758" cy="7288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E138F095-43ED-189D-F83D-68FD35C4EB38}"/>
              </a:ext>
            </a:extLst>
          </p:cNvPr>
          <p:cNvSpPr txBox="1"/>
          <p:nvPr/>
        </p:nvSpPr>
        <p:spPr>
          <a:xfrm>
            <a:off x="7837411" y="1049909"/>
            <a:ext cx="4326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Hack, M.D., </a:t>
            </a:r>
            <a:r>
              <a:rPr lang="en-US" sz="1400" dirty="0" err="1"/>
              <a:t>Truhlar</a:t>
            </a:r>
            <a:r>
              <a:rPr lang="en-US" sz="1400" dirty="0"/>
              <a:t>, D.G., 2001. J. Chem. Phys. 114, 9305.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F3F52D-1064-8961-DABB-D34A8D02B455}"/>
              </a:ext>
            </a:extLst>
          </p:cNvPr>
          <p:cNvSpPr txBox="1"/>
          <p:nvPr/>
        </p:nvSpPr>
        <p:spPr>
          <a:xfrm>
            <a:off x="7161509" y="1599034"/>
            <a:ext cx="5002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Zhu, C., Jasper, A.W., </a:t>
            </a:r>
            <a:r>
              <a:rPr lang="en-US" sz="1400" dirty="0" err="1"/>
              <a:t>Truhlar</a:t>
            </a:r>
            <a:r>
              <a:rPr lang="en-US" sz="1400" dirty="0"/>
              <a:t>, D.G., 2004. J. Chem. Phys. 120, 5543.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405251-7463-8829-CCEC-2158038425B2}"/>
              </a:ext>
            </a:extLst>
          </p:cNvPr>
          <p:cNvSpPr txBox="1"/>
          <p:nvPr/>
        </p:nvSpPr>
        <p:spPr>
          <a:xfrm>
            <a:off x="7062303" y="6443850"/>
            <a:ext cx="4538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Granucci</a:t>
            </a:r>
            <a:r>
              <a:rPr lang="en-US" sz="1400" dirty="0"/>
              <a:t>, G., Persico, M., 2007. J. Chem. Phys. 126. 134114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CD594A-75EB-F7DE-6F54-FB4E6B613310}"/>
              </a:ext>
            </a:extLst>
          </p:cNvPr>
          <p:cNvSpPr txBox="1"/>
          <p:nvPr/>
        </p:nvSpPr>
        <p:spPr>
          <a:xfrm>
            <a:off x="7362423" y="3839854"/>
            <a:ext cx="4583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Jasper, A.W., </a:t>
            </a:r>
            <a:r>
              <a:rPr lang="en-US" sz="1400" dirty="0" err="1"/>
              <a:t>Truhlar</a:t>
            </a:r>
            <a:r>
              <a:rPr lang="en-US" sz="1400" dirty="0"/>
              <a:t>, D.G., 2005. J. Chem. Phys. 123. 064103</a:t>
            </a:r>
          </a:p>
        </p:txBody>
      </p:sp>
    </p:spTree>
    <p:extLst>
      <p:ext uri="{BB962C8B-B14F-4D97-AF65-F5344CB8AC3E}">
        <p14:creationId xmlns:p14="http://schemas.microsoft.com/office/powerpoint/2010/main" val="3590695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5CF4-F6D0-A157-170B-656C00BEE6C6}"/>
                  </a:ext>
                </a:extLst>
              </p:cNvPr>
              <p:cNvSpPr txBox="1"/>
              <p:nvPr/>
            </p:nvSpPr>
            <p:spPr>
              <a:xfrm>
                <a:off x="6880611" y="2944502"/>
                <a:ext cx="448449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𝑆𝑆𝑌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5CF4-F6D0-A157-170B-656C00BE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11" y="2944502"/>
                <a:ext cx="4484498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69D38B3-B81E-0BD8-1116-DEC64807A11A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Other ways of computing Decoherence times</a:t>
            </a:r>
          </a:p>
        </p:txBody>
      </p:sp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BFAD58FD-12D8-A524-EDE0-585466CF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A314D-9F20-4EFD-4269-B969848BBF85}"/>
              </a:ext>
            </a:extLst>
          </p:cNvPr>
          <p:cNvSpPr txBox="1"/>
          <p:nvPr/>
        </p:nvSpPr>
        <p:spPr>
          <a:xfrm>
            <a:off x="290513" y="2048732"/>
            <a:ext cx="403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2011, </a:t>
            </a:r>
            <a:r>
              <a:rPr lang="en-US" b="1" dirty="0" err="1"/>
              <a:t>Shenvi</a:t>
            </a:r>
            <a:r>
              <a:rPr lang="en-US" b="1" dirty="0"/>
              <a:t>, </a:t>
            </a:r>
            <a:r>
              <a:rPr lang="en-US" b="1" dirty="0" err="1"/>
              <a:t>Subotnik</a:t>
            </a:r>
            <a:r>
              <a:rPr lang="en-US" b="1" dirty="0"/>
              <a:t>, Yang</a:t>
            </a:r>
          </a:p>
          <a:p>
            <a:r>
              <a:rPr lang="en-US" dirty="0"/>
              <a:t>Exclude the momentum difference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674813-87B8-C5D8-780A-9B159E717EE5}"/>
                  </a:ext>
                </a:extLst>
              </p:cNvPr>
              <p:cNvSpPr txBox="1"/>
              <p:nvPr/>
            </p:nvSpPr>
            <p:spPr>
              <a:xfrm>
                <a:off x="3716592" y="1775389"/>
                <a:ext cx="4011561" cy="632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674813-87B8-C5D8-780A-9B159E71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592" y="1775389"/>
                <a:ext cx="4011561" cy="632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F3A49A-218B-BEED-E163-E31E006E0664}"/>
                  </a:ext>
                </a:extLst>
              </p:cNvPr>
              <p:cNvSpPr txBox="1"/>
              <p:nvPr/>
            </p:nvSpPr>
            <p:spPr>
              <a:xfrm>
                <a:off x="5926737" y="2295320"/>
                <a:ext cx="4159045" cy="68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F3A49A-218B-BEED-E163-E31E006E0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737" y="2295320"/>
                <a:ext cx="4159045" cy="686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679E4DC7-E7FD-D650-324F-509B24193DEA}"/>
              </a:ext>
            </a:extLst>
          </p:cNvPr>
          <p:cNvSpPr/>
          <p:nvPr/>
        </p:nvSpPr>
        <p:spPr>
          <a:xfrm rot="18438659">
            <a:off x="5457916" y="2194971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D6F4106-B15B-61C1-D284-281CB22AC620}"/>
              </a:ext>
            </a:extLst>
          </p:cNvPr>
          <p:cNvSpPr/>
          <p:nvPr/>
        </p:nvSpPr>
        <p:spPr>
          <a:xfrm rot="18438659">
            <a:off x="6721959" y="2891912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303735-8E16-A9DF-1A88-A9A2A5FF9AE4}"/>
                  </a:ext>
                </a:extLst>
              </p:cNvPr>
              <p:cNvSpPr txBox="1"/>
              <p:nvPr/>
            </p:nvSpPr>
            <p:spPr>
              <a:xfrm>
                <a:off x="3229589" y="885130"/>
                <a:ext cx="3488838" cy="735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𝑆𝐶𝐷𝑀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303735-8E16-A9DF-1A88-A9A2A5FF9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89" y="885130"/>
                <a:ext cx="3488838" cy="7358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CA497A7-A285-4F10-CF50-CC8BBB26536E}"/>
              </a:ext>
            </a:extLst>
          </p:cNvPr>
          <p:cNvSpPr txBox="1"/>
          <p:nvPr/>
        </p:nvSpPr>
        <p:spPr>
          <a:xfrm>
            <a:off x="376754" y="1127153"/>
            <a:ext cx="272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2008, Cheng, </a:t>
            </a:r>
            <a:r>
              <a:rPr lang="en-US" b="1" dirty="0" err="1"/>
              <a:t>Truhlar</a:t>
            </a:r>
            <a:r>
              <a:rPr lang="en-US" b="1" dirty="0"/>
              <a:t>, et al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0BD6F-77A1-BDE9-3A70-B29D4ED20769}"/>
              </a:ext>
            </a:extLst>
          </p:cNvPr>
          <p:cNvSpPr txBox="1"/>
          <p:nvPr/>
        </p:nvSpPr>
        <p:spPr>
          <a:xfrm>
            <a:off x="6850389" y="1068385"/>
            <a:ext cx="438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2-parameters self-consistent decay of mixing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02CBD-AAA9-DEF9-347B-4CB7FF7E7520}"/>
              </a:ext>
            </a:extLst>
          </p:cNvPr>
          <p:cNvSpPr txBox="1"/>
          <p:nvPr/>
        </p:nvSpPr>
        <p:spPr>
          <a:xfrm>
            <a:off x="5148538" y="1480128"/>
            <a:ext cx="6816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Cheng, S.C., Zhu, C., Liang, K.K., Lin, S.H., </a:t>
            </a:r>
            <a:r>
              <a:rPr lang="en-US" sz="1400" dirty="0" err="1"/>
              <a:t>Truhlar</a:t>
            </a:r>
            <a:r>
              <a:rPr lang="en-US" sz="1400" dirty="0"/>
              <a:t>, D.G., 2008. J. Chem. Phys. 129. 024112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BBD81A-F75D-1416-340F-0DF11BAA5CD2}"/>
              </a:ext>
            </a:extLst>
          </p:cNvPr>
          <p:cNvSpPr txBox="1"/>
          <p:nvPr/>
        </p:nvSpPr>
        <p:spPr>
          <a:xfrm>
            <a:off x="235019" y="2842406"/>
            <a:ext cx="5258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Shenvi</a:t>
            </a:r>
            <a:r>
              <a:rPr lang="en-US" sz="1400" dirty="0"/>
              <a:t>, N., </a:t>
            </a:r>
            <a:r>
              <a:rPr lang="en-US" sz="1400" dirty="0" err="1"/>
              <a:t>Subotnik</a:t>
            </a:r>
            <a:r>
              <a:rPr lang="en-US" sz="1400" dirty="0"/>
              <a:t>, J.E., Yang, W., 2011. J. Chem. Phys. 134. 144102.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793EA4-541B-5CE6-8B5A-A4D0FFE51A1B}"/>
              </a:ext>
            </a:extLst>
          </p:cNvPr>
          <p:cNvSpPr txBox="1"/>
          <p:nvPr/>
        </p:nvSpPr>
        <p:spPr>
          <a:xfrm>
            <a:off x="312893" y="5060613"/>
            <a:ext cx="220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2017, Gu and Franco</a:t>
            </a:r>
          </a:p>
          <a:p>
            <a:r>
              <a:rPr lang="en-US" dirty="0"/>
              <a:t>As a purity decay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30CFF8-450B-BF4A-ADC3-8C6F14985A4B}"/>
                  </a:ext>
                </a:extLst>
              </p:cNvPr>
              <p:cNvSpPr txBox="1"/>
              <p:nvPr/>
            </p:nvSpPr>
            <p:spPr>
              <a:xfrm>
                <a:off x="6096839" y="4947083"/>
                <a:ext cx="2669421" cy="593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30CFF8-450B-BF4A-ADC3-8C6F1498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839" y="4947083"/>
                <a:ext cx="2669421" cy="5930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Down 29">
            <a:extLst>
              <a:ext uri="{FF2B5EF4-FFF2-40B4-BE49-F238E27FC236}">
                <a16:creationId xmlns:a16="http://schemas.microsoft.com/office/drawing/2014/main" id="{26AF5D23-60A3-0382-BACB-FC57A7FD989E}"/>
              </a:ext>
            </a:extLst>
          </p:cNvPr>
          <p:cNvSpPr/>
          <p:nvPr/>
        </p:nvSpPr>
        <p:spPr>
          <a:xfrm rot="16200000">
            <a:off x="5562632" y="4954730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33A9EA-3772-D5F7-189F-16686448C61C}"/>
                  </a:ext>
                </a:extLst>
              </p:cNvPr>
              <p:cNvSpPr txBox="1"/>
              <p:nvPr/>
            </p:nvSpPr>
            <p:spPr>
              <a:xfrm>
                <a:off x="3102728" y="4979650"/>
                <a:ext cx="2385661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33A9EA-3772-D5F7-189F-16686448C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728" y="4979650"/>
                <a:ext cx="2385661" cy="490647"/>
              </a:xfrm>
              <a:prstGeom prst="rect">
                <a:avLst/>
              </a:prstGeom>
              <a:blipFill>
                <a:blip r:embed="rId8"/>
                <a:stretch>
                  <a:fillRect t="-156250" r="-25320" b="-22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Down 32">
            <a:extLst>
              <a:ext uri="{FF2B5EF4-FFF2-40B4-BE49-F238E27FC236}">
                <a16:creationId xmlns:a16="http://schemas.microsoft.com/office/drawing/2014/main" id="{D337B2F6-23BB-ECFA-891B-7FE5C3DA27AD}"/>
              </a:ext>
            </a:extLst>
          </p:cNvPr>
          <p:cNvSpPr/>
          <p:nvPr/>
        </p:nvSpPr>
        <p:spPr>
          <a:xfrm rot="16200000">
            <a:off x="8939692" y="5324969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C08871-1A5C-EEC1-64F9-220E386D5233}"/>
                  </a:ext>
                </a:extLst>
              </p:cNvPr>
              <p:cNvSpPr txBox="1"/>
              <p:nvPr/>
            </p:nvSpPr>
            <p:spPr>
              <a:xfrm>
                <a:off x="4628159" y="5678479"/>
                <a:ext cx="1858297" cy="317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C08871-1A5C-EEC1-64F9-220E386D5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159" y="5678479"/>
                <a:ext cx="1858297" cy="317304"/>
              </a:xfrm>
              <a:prstGeom prst="rect">
                <a:avLst/>
              </a:prstGeom>
              <a:blipFill>
                <a:blip r:embed="rId9"/>
                <a:stretch>
                  <a:fillRect t="-1923" r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0085BA-5D12-9A3D-3340-CB43D6BA6319}"/>
                  </a:ext>
                </a:extLst>
              </p:cNvPr>
              <p:cNvSpPr txBox="1"/>
              <p:nvPr/>
            </p:nvSpPr>
            <p:spPr>
              <a:xfrm>
                <a:off x="6567665" y="5598771"/>
                <a:ext cx="1858297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𝑆𝐵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0085BA-5D12-9A3D-3340-CB43D6BA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665" y="5598771"/>
                <a:ext cx="1858297" cy="490647"/>
              </a:xfrm>
              <a:prstGeom prst="rect">
                <a:avLst/>
              </a:prstGeom>
              <a:blipFill>
                <a:blip r:embed="rId10"/>
                <a:stretch>
                  <a:fillRect t="-154321" r="-24590" b="-2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FA1A81-8CDB-4F0C-B7F1-95E287C6F470}"/>
                  </a:ext>
                </a:extLst>
              </p:cNvPr>
              <p:cNvSpPr txBox="1"/>
              <p:nvPr/>
            </p:nvSpPr>
            <p:spPr>
              <a:xfrm>
                <a:off x="9382250" y="4968031"/>
                <a:ext cx="2770110" cy="769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𝑎𝑏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𝑎𝑏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𝑎𝑏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FA1A81-8CDB-4F0C-B7F1-95E287C6F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250" y="4968031"/>
                <a:ext cx="2770110" cy="769250"/>
              </a:xfrm>
              <a:prstGeom prst="rect">
                <a:avLst/>
              </a:prstGeom>
              <a:blipFill>
                <a:blip r:embed="rId11"/>
                <a:stretch>
                  <a:fillRect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CC5ADE-439E-AB48-E3CC-03A5B14313AD}"/>
                  </a:ext>
                </a:extLst>
              </p:cNvPr>
              <p:cNvSpPr txBox="1"/>
              <p:nvPr/>
            </p:nvSpPr>
            <p:spPr>
              <a:xfrm>
                <a:off x="9122860" y="5690573"/>
                <a:ext cx="3288890" cy="317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</m:sSubSup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〈"/>
                          <m:endChr m:val="〉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CC5ADE-439E-AB48-E3CC-03A5B1431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860" y="5690573"/>
                <a:ext cx="3288890" cy="317138"/>
              </a:xfrm>
              <a:prstGeom prst="rect">
                <a:avLst/>
              </a:prstGeom>
              <a:blipFill>
                <a:blip r:embed="rId12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256C332-4D8B-AAD1-14A3-9BC920342E76}"/>
                  </a:ext>
                </a:extLst>
              </p:cNvPr>
              <p:cNvSpPr txBox="1"/>
              <p:nvPr/>
            </p:nvSpPr>
            <p:spPr>
              <a:xfrm>
                <a:off x="5820697" y="6169327"/>
                <a:ext cx="2265404" cy="591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𝑑𝑒𝑝h</m:t>
                              </m:r>
                            </m:sup>
                          </m:s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256C332-4D8B-AAD1-14A3-9BC920342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697" y="6169327"/>
                <a:ext cx="2265404" cy="5917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70E3EB04-5455-2B19-5A0E-6D4E42BD5CF2}"/>
              </a:ext>
            </a:extLst>
          </p:cNvPr>
          <p:cNvSpPr txBox="1"/>
          <p:nvPr/>
        </p:nvSpPr>
        <p:spPr>
          <a:xfrm>
            <a:off x="1351613" y="6154981"/>
            <a:ext cx="408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2-level system with constant diabatic coupling = pure dephasing limit: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4036833-D6CC-3084-93E1-E6359E343A83}"/>
                  </a:ext>
                </a:extLst>
              </p:cNvPr>
              <p:cNvSpPr txBox="1"/>
              <p:nvPr/>
            </p:nvSpPr>
            <p:spPr>
              <a:xfrm>
                <a:off x="3097627" y="3804402"/>
                <a:ext cx="2295524" cy="557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𝐷𝐼𝑆𝐻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𝑑𝑒𝑝h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4036833-D6CC-3084-93E1-E6359E34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627" y="3804402"/>
                <a:ext cx="2295524" cy="557140"/>
              </a:xfrm>
              <a:prstGeom prst="rect">
                <a:avLst/>
              </a:prstGeom>
              <a:blipFill>
                <a:blip r:embed="rId14"/>
                <a:stretch>
                  <a:fillRect t="-130769" r="-4775" b="-19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0795371-CD8C-AC66-38E5-218B97D790AB}"/>
              </a:ext>
            </a:extLst>
          </p:cNvPr>
          <p:cNvSpPr txBox="1"/>
          <p:nvPr/>
        </p:nvSpPr>
        <p:spPr>
          <a:xfrm>
            <a:off x="235019" y="4496658"/>
            <a:ext cx="5585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Jaeger, H.M., Fischer, S., </a:t>
            </a:r>
            <a:r>
              <a:rPr lang="en-US" sz="1400" dirty="0" err="1"/>
              <a:t>Prezhdo</a:t>
            </a:r>
            <a:r>
              <a:rPr lang="en-US" sz="1400" dirty="0"/>
              <a:t>, O.V., 2012. J. Chem. Phys. 137. 22A545.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C453AC-1008-012D-5216-D2E9654A2060}"/>
              </a:ext>
            </a:extLst>
          </p:cNvPr>
          <p:cNvSpPr txBox="1"/>
          <p:nvPr/>
        </p:nvSpPr>
        <p:spPr>
          <a:xfrm>
            <a:off x="312893" y="3685959"/>
            <a:ext cx="29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2012, Jaeger, Fisher, </a:t>
            </a:r>
            <a:r>
              <a:rPr lang="en-US" b="1" dirty="0" err="1"/>
              <a:t>Prezhdo</a:t>
            </a:r>
            <a:endParaRPr lang="en-US" b="1" dirty="0"/>
          </a:p>
          <a:p>
            <a:r>
              <a:rPr lang="en-US" b="1" dirty="0"/>
              <a:t>DISH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387A85-5CFA-197B-977A-65D2183F1156}"/>
                  </a:ext>
                </a:extLst>
              </p:cNvPr>
              <p:cNvSpPr txBox="1"/>
              <p:nvPr/>
            </p:nvSpPr>
            <p:spPr>
              <a:xfrm>
                <a:off x="5793502" y="3856977"/>
                <a:ext cx="2010697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𝑑𝑒𝑝h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387A85-5CFA-197B-977A-65D2183F1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502" y="3856977"/>
                <a:ext cx="2010697" cy="7288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B2E76F0-0892-219E-882F-C78403E053F8}"/>
              </a:ext>
            </a:extLst>
          </p:cNvPr>
          <p:cNvSpPr txBox="1"/>
          <p:nvPr/>
        </p:nvSpPr>
        <p:spPr>
          <a:xfrm>
            <a:off x="5754173" y="4493537"/>
            <a:ext cx="4783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Akimov, A.V., </a:t>
            </a:r>
            <a:r>
              <a:rPr lang="en-US" sz="1400" dirty="0" err="1"/>
              <a:t>Prezhdo</a:t>
            </a:r>
            <a:r>
              <a:rPr lang="en-US" sz="1400" dirty="0"/>
              <a:t>, O.V., 2013. J. Phys. Chem. Lett. 4, 3857.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EAC010-E6F9-FF67-4EE7-E0E5B2C92B20}"/>
              </a:ext>
            </a:extLst>
          </p:cNvPr>
          <p:cNvSpPr txBox="1"/>
          <p:nvPr/>
        </p:nvSpPr>
        <p:spPr>
          <a:xfrm>
            <a:off x="5795934" y="3601241"/>
            <a:ext cx="231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2013,Akimov, </a:t>
            </a:r>
            <a:r>
              <a:rPr lang="en-US" b="1" dirty="0" err="1"/>
              <a:t>Prezhdo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0741EB-84C8-5F1A-374B-56F981B469E5}"/>
                  </a:ext>
                </a:extLst>
              </p:cNvPr>
              <p:cNvSpPr txBox="1"/>
              <p:nvPr/>
            </p:nvSpPr>
            <p:spPr>
              <a:xfrm>
                <a:off x="9545707" y="3817428"/>
                <a:ext cx="2872014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𝐷𝐼𝑆𝐻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0741EB-84C8-5F1A-374B-56F981B46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707" y="3817428"/>
                <a:ext cx="2872014" cy="7288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4F29A910-232A-A019-7BF4-F46AE5806FFA}"/>
              </a:ext>
            </a:extLst>
          </p:cNvPr>
          <p:cNvSpPr txBox="1"/>
          <p:nvPr/>
        </p:nvSpPr>
        <p:spPr>
          <a:xfrm>
            <a:off x="9252154" y="401587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B7576-A4ED-6A68-BF42-7EA29CC36E85}"/>
              </a:ext>
            </a:extLst>
          </p:cNvPr>
          <p:cNvSpPr txBox="1"/>
          <p:nvPr/>
        </p:nvSpPr>
        <p:spPr>
          <a:xfrm>
            <a:off x="8623533" y="633839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C6D34E-30E1-1D95-9FAD-AA0BF7AA15B5}"/>
                  </a:ext>
                </a:extLst>
              </p:cNvPr>
              <p:cNvSpPr txBox="1"/>
              <p:nvPr/>
            </p:nvSpPr>
            <p:spPr>
              <a:xfrm>
                <a:off x="9084966" y="6189809"/>
                <a:ext cx="2872014" cy="567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𝐺𝑢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𝐹𝑟𝑎𝑛𝑐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C6D34E-30E1-1D95-9FAD-AA0BF7AA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966" y="6189809"/>
                <a:ext cx="2872014" cy="56733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8198009A-1139-F475-21F7-070EA7A4065E}"/>
              </a:ext>
            </a:extLst>
          </p:cNvPr>
          <p:cNvSpPr txBox="1"/>
          <p:nvPr/>
        </p:nvSpPr>
        <p:spPr>
          <a:xfrm>
            <a:off x="333396" y="5645512"/>
            <a:ext cx="4165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Gu, B., Franco, I., 2017. J. Phys. Chem. Lett. 8, 4289.</a:t>
            </a:r>
          </a:p>
          <a:p>
            <a:r>
              <a:rPr lang="fr-FR" sz="1400" dirty="0" err="1"/>
              <a:t>Gu</a:t>
            </a:r>
            <a:r>
              <a:rPr lang="fr-FR" sz="1400" dirty="0"/>
              <a:t>, B., Franco, I., 2018. J. Phys. </a:t>
            </a:r>
            <a:r>
              <a:rPr lang="fr-FR" sz="1400" dirty="0" err="1"/>
              <a:t>Chem</a:t>
            </a:r>
            <a:r>
              <a:rPr lang="fr-FR" sz="1400" dirty="0"/>
              <a:t>. </a:t>
            </a:r>
            <a:r>
              <a:rPr lang="fr-FR" sz="1400" dirty="0" err="1"/>
              <a:t>Lett</a:t>
            </a:r>
            <a:r>
              <a:rPr lang="fr-FR" sz="1400" dirty="0"/>
              <a:t>. 9, 773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2299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63BDE0-54F4-91C2-05D2-FA7FF4A67097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Other ways of computing Decoherence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324666-3283-FBB4-50F8-5C4A72AD5446}"/>
                  </a:ext>
                </a:extLst>
              </p:cNvPr>
              <p:cNvSpPr txBox="1"/>
              <p:nvPr/>
            </p:nvSpPr>
            <p:spPr>
              <a:xfrm>
                <a:off x="2373434" y="3264394"/>
                <a:ext cx="4020404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𝐸𝑠𝑐h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𝐿𝑒𝑣𝑖𝑛𝑒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324666-3283-FBB4-50F8-5C4A72AD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434" y="3264394"/>
                <a:ext cx="4020404" cy="728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797D3D3-2E87-6340-D4E3-21D129F0B7DD}"/>
              </a:ext>
            </a:extLst>
          </p:cNvPr>
          <p:cNvSpPr txBox="1"/>
          <p:nvPr/>
        </p:nvSpPr>
        <p:spPr>
          <a:xfrm>
            <a:off x="286502" y="3542477"/>
            <a:ext cx="191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2020, </a:t>
            </a:r>
            <a:r>
              <a:rPr lang="en-US" b="1" dirty="0" err="1"/>
              <a:t>Esch</a:t>
            </a:r>
            <a:r>
              <a:rPr lang="en-US" b="1" dirty="0"/>
              <a:t>, Levine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28F65-EFA2-B2F7-33FA-61715E080E38}"/>
              </a:ext>
            </a:extLst>
          </p:cNvPr>
          <p:cNvSpPr txBox="1"/>
          <p:nvPr/>
        </p:nvSpPr>
        <p:spPr>
          <a:xfrm>
            <a:off x="6694440" y="3542477"/>
            <a:ext cx="301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decoherence scheme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9C78E-D1C7-5D33-2C6D-E3761F0CF1D5}"/>
              </a:ext>
            </a:extLst>
          </p:cNvPr>
          <p:cNvSpPr txBox="1"/>
          <p:nvPr/>
        </p:nvSpPr>
        <p:spPr>
          <a:xfrm>
            <a:off x="286502" y="258143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Sifain</a:t>
            </a:r>
            <a:r>
              <a:rPr lang="en-US" sz="1400" dirty="0"/>
              <a:t>, A.E., Wang, L., </a:t>
            </a:r>
            <a:r>
              <a:rPr lang="en-US" sz="1400" dirty="0" err="1"/>
              <a:t>Tretiak</a:t>
            </a:r>
            <a:r>
              <a:rPr lang="en-US" sz="1400" dirty="0"/>
              <a:t>, S., </a:t>
            </a:r>
            <a:r>
              <a:rPr lang="en-US" sz="1400" dirty="0" err="1"/>
              <a:t>Prezhdo</a:t>
            </a:r>
            <a:r>
              <a:rPr lang="en-US" sz="1400" dirty="0"/>
              <a:t>, O.V., 2019. J. Chem. Phys. 150. 194104.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F33778-9FBF-4A21-F23D-36D625D5BADD}"/>
                  </a:ext>
                </a:extLst>
              </p:cNvPr>
              <p:cNvSpPr txBox="1"/>
              <p:nvPr/>
            </p:nvSpPr>
            <p:spPr>
              <a:xfrm>
                <a:off x="1088380" y="906758"/>
                <a:ext cx="2010697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𝑑𝑒𝑝h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F33778-9FBF-4A21-F23D-36D625D5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80" y="906758"/>
                <a:ext cx="2010697" cy="72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951DFFF-1B4E-47F8-1BDB-B37FDA6C0A2F}"/>
              </a:ext>
            </a:extLst>
          </p:cNvPr>
          <p:cNvSpPr txBox="1"/>
          <p:nvPr/>
        </p:nvSpPr>
        <p:spPr>
          <a:xfrm>
            <a:off x="286502" y="1860143"/>
            <a:ext cx="3614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2019, </a:t>
            </a:r>
            <a:r>
              <a:rPr lang="en-US" b="1" dirty="0" err="1"/>
              <a:t>Sifain</a:t>
            </a:r>
            <a:r>
              <a:rPr lang="en-US" b="1" dirty="0"/>
              <a:t>, Wang, </a:t>
            </a:r>
            <a:r>
              <a:rPr lang="en-US" b="1" dirty="0" err="1"/>
              <a:t>Tretiak</a:t>
            </a:r>
            <a:r>
              <a:rPr lang="en-US" b="1" dirty="0"/>
              <a:t>, </a:t>
            </a:r>
            <a:r>
              <a:rPr lang="en-US" b="1" dirty="0" err="1"/>
              <a:t>Prezhdo</a:t>
            </a:r>
            <a:endParaRPr lang="en-US" b="1" dirty="0"/>
          </a:p>
          <a:p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ephasing-informed correction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11977-6835-A37D-568F-A27E49D36D80}"/>
              </a:ext>
            </a:extLst>
          </p:cNvPr>
          <p:cNvSpPr txBox="1"/>
          <p:nvPr/>
        </p:nvSpPr>
        <p:spPr>
          <a:xfrm>
            <a:off x="3569110" y="1108071"/>
            <a:ext cx="808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a problematic at the points of zero gap (where coherence times should be infinite)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17ADF0-8208-0C16-97E1-EFE4A6B1CCF0}"/>
                  </a:ext>
                </a:extLst>
              </p:cNvPr>
              <p:cNvSpPr txBox="1"/>
              <p:nvPr/>
            </p:nvSpPr>
            <p:spPr>
              <a:xfrm>
                <a:off x="7164443" y="2146753"/>
                <a:ext cx="3016531" cy="619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𝑑𝑒𝑝h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p>
                      </m:sSubSup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𝑑𝑒𝑝h</m:t>
                          </m:r>
                        </m:sup>
                      </m:sSubSup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17ADF0-8208-0C16-97E1-EFE4A6B1C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443" y="2146753"/>
                <a:ext cx="3016531" cy="619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0F32EF-996B-24EB-A42E-951E6B79FD21}"/>
                  </a:ext>
                </a:extLst>
              </p:cNvPr>
              <p:cNvSpPr txBox="1"/>
              <p:nvPr/>
            </p:nvSpPr>
            <p:spPr>
              <a:xfrm>
                <a:off x="7384027" y="4239603"/>
                <a:ext cx="3451122" cy="515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𝑆𝐻𝑋𝐹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,−1</m:t>
                          </m:r>
                        </m:sup>
                      </m:sSubSup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0F32EF-996B-24EB-A42E-951E6B79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027" y="4239603"/>
                <a:ext cx="3451122" cy="515013"/>
              </a:xfrm>
              <a:prstGeom prst="rect">
                <a:avLst/>
              </a:prstGeom>
              <a:blipFill>
                <a:blip r:embed="rId5"/>
                <a:stretch>
                  <a:fillRect t="-147059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DF80C1-E582-AFED-BF36-40DFF22277F2}"/>
                  </a:ext>
                </a:extLst>
              </p:cNvPr>
              <p:cNvSpPr txBox="1"/>
              <p:nvPr/>
            </p:nvSpPr>
            <p:spPr>
              <a:xfrm>
                <a:off x="7384027" y="4743851"/>
                <a:ext cx="1848463" cy="541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=−ℏ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DF80C1-E582-AFED-BF36-40DFF2227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027" y="4743851"/>
                <a:ext cx="1848463" cy="541815"/>
              </a:xfrm>
              <a:prstGeom prst="rect">
                <a:avLst/>
              </a:prstGeom>
              <a:blipFill>
                <a:blip r:embed="rId6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B71F2AA-C8B6-2CBF-25F8-A1F78F76E320}"/>
              </a:ext>
            </a:extLst>
          </p:cNvPr>
          <p:cNvSpPr txBox="1"/>
          <p:nvPr/>
        </p:nvSpPr>
        <p:spPr>
          <a:xfrm>
            <a:off x="269708" y="5082162"/>
            <a:ext cx="6941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Vindel</a:t>
            </a:r>
            <a:r>
              <a:rPr lang="en-US" sz="1400" dirty="0"/>
              <a:t>-Zandbergen, P., </a:t>
            </a:r>
            <a:r>
              <a:rPr lang="en-US" sz="1400" dirty="0" err="1"/>
              <a:t>Ibele</a:t>
            </a:r>
            <a:r>
              <a:rPr lang="en-US" sz="1400" dirty="0"/>
              <a:t>, L.M., Ha, J.-K., et al., 2021. J. Chem. Theory </a:t>
            </a:r>
            <a:r>
              <a:rPr lang="en-US" sz="1400" dirty="0" err="1"/>
              <a:t>Comput</a:t>
            </a:r>
            <a:r>
              <a:rPr lang="en-US" sz="1400" dirty="0"/>
              <a:t>. 17, 3852.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07530-23A8-E1DB-F03C-60565469E8F2}"/>
              </a:ext>
            </a:extLst>
          </p:cNvPr>
          <p:cNvSpPr txBox="1"/>
          <p:nvPr/>
        </p:nvSpPr>
        <p:spPr>
          <a:xfrm>
            <a:off x="297838" y="4368428"/>
            <a:ext cx="463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2021, </a:t>
            </a:r>
            <a:r>
              <a:rPr lang="en-US" sz="1800" b="1" dirty="0" err="1"/>
              <a:t>Vindel</a:t>
            </a:r>
            <a:r>
              <a:rPr lang="en-US" sz="1800" b="1" dirty="0"/>
              <a:t>-Zandbergen et al.</a:t>
            </a:r>
          </a:p>
          <a:p>
            <a:r>
              <a:rPr lang="en-US" dirty="0"/>
              <a:t>In the context of exact factorization approach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25455C59-E56D-F1B1-1FAC-BEC88BDA6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92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3" y="1343758"/>
            <a:ext cx="5580307" cy="4185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50" y="1336384"/>
            <a:ext cx="5580309" cy="4185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Potential energy surfaces define the reactive dynamics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6300" y="714375"/>
            <a:ext cx="225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Brendan Smith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94742F7C-EB83-0A48-294E-D1A1B7DC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589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C30E39-09DA-B06C-483C-9DA3D1927725}"/>
                  </a:ext>
                </a:extLst>
              </p:cNvPr>
              <p:cNvSpPr txBox="1"/>
              <p:nvPr/>
            </p:nvSpPr>
            <p:spPr>
              <a:xfrm>
                <a:off x="467032" y="847936"/>
                <a:ext cx="11257936" cy="896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143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moving on the surface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would acquire an additional phase with respect to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moving on the surface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such that: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ℏ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C30E39-09DA-B06C-483C-9DA3D192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847936"/>
                <a:ext cx="11257936" cy="896015"/>
              </a:xfrm>
              <a:prstGeom prst="rect">
                <a:avLst/>
              </a:prstGeom>
              <a:blipFill>
                <a:blip r:embed="rId2"/>
                <a:stretch>
                  <a:fillRect r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763BDE0-54F4-91C2-05D2-FA7FF4A67097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Phase corrections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EE43B913-F868-7F1E-F536-FD7204E3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A9452-0446-2B36-9A95-FAA81E09D5D9}"/>
              </a:ext>
            </a:extLst>
          </p:cNvPr>
          <p:cNvSpPr txBox="1"/>
          <p:nvPr/>
        </p:nvSpPr>
        <p:spPr>
          <a:xfrm>
            <a:off x="6612193" y="1313110"/>
            <a:ext cx="52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Shenvi</a:t>
            </a:r>
            <a:r>
              <a:rPr lang="en-US" sz="1400" dirty="0">
                <a:solidFill>
                  <a:srgbClr val="0000FF"/>
                </a:solidFill>
              </a:rPr>
              <a:t>, N., </a:t>
            </a:r>
            <a:r>
              <a:rPr lang="en-US" sz="1400" dirty="0" err="1">
                <a:solidFill>
                  <a:srgbClr val="0000FF"/>
                </a:solidFill>
              </a:rPr>
              <a:t>Subotnik</a:t>
            </a:r>
            <a:r>
              <a:rPr lang="en-US" sz="1400" dirty="0">
                <a:solidFill>
                  <a:srgbClr val="0000FF"/>
                </a:solidFill>
              </a:rPr>
              <a:t>, J.E., Yang, W., 2011. J. Chem. Phys. 135. 024101.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AACCD1-0DF8-3B5D-CA3C-884F088CFA48}"/>
                  </a:ext>
                </a:extLst>
              </p:cNvPr>
              <p:cNvSpPr txBox="1"/>
              <p:nvPr/>
            </p:nvSpPr>
            <p:spPr>
              <a:xfrm>
                <a:off x="467032" y="2004415"/>
                <a:ext cx="10943304" cy="1011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143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uch a phase difference can also be acquired if the effective Hamiltonian used in the TD-SE (coherent dynamics) is constructed as: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𝑠𝑡𝑎𝑡𝑒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𝑎𝑐𝑡𝑖𝑣𝑒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AACCD1-0DF8-3B5D-CA3C-884F088C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2004415"/>
                <a:ext cx="10943304" cy="1011687"/>
              </a:xfrm>
              <a:prstGeom prst="rect">
                <a:avLst/>
              </a:prstGeom>
              <a:blipFill>
                <a:blip r:embed="rId4"/>
                <a:stretch>
                  <a:fillRect l="-334" r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189698-CAA2-BA44-E482-4CD0CAA1BAD2}"/>
                  </a:ext>
                </a:extLst>
              </p:cNvPr>
              <p:cNvSpPr txBox="1"/>
              <p:nvPr/>
            </p:nvSpPr>
            <p:spPr>
              <a:xfrm>
                <a:off x="6779342" y="2406502"/>
                <a:ext cx="4306529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189698-CAA2-BA44-E482-4CD0CAA1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342" y="2406502"/>
                <a:ext cx="4306529" cy="483466"/>
              </a:xfrm>
              <a:prstGeom prst="rect">
                <a:avLst/>
              </a:prstGeom>
              <a:blipFill>
                <a:blip r:embed="rId5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42655-08CA-5659-20FD-123671F3484D}"/>
                  </a:ext>
                </a:extLst>
              </p:cNvPr>
              <p:cNvSpPr txBox="1"/>
              <p:nvPr/>
            </p:nvSpPr>
            <p:spPr>
              <a:xfrm>
                <a:off x="2900516" y="3625680"/>
                <a:ext cx="5592813" cy="40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𝑠𝑡𝑎𝑡𝑒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𝑎𝑐𝑡𝑖𝑣𝑒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ℏ</m:t>
                      </m:r>
                      <m:sSubSup>
                        <m:sSub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42655-08CA-5659-20FD-123671F34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16" y="3625680"/>
                <a:ext cx="5592813" cy="401264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805C2A-ABF6-B8C7-4220-2295D465236D}"/>
              </a:ext>
            </a:extLst>
          </p:cNvPr>
          <p:cNvSpPr txBox="1"/>
          <p:nvPr/>
        </p:nvSpPr>
        <p:spPr>
          <a:xfrm>
            <a:off x="467032" y="3276566"/>
            <a:ext cx="545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2019, Miao, </a:t>
            </a:r>
            <a:r>
              <a:rPr lang="en-US" b="1" dirty="0" err="1"/>
              <a:t>Subotnik</a:t>
            </a:r>
            <a:r>
              <a:rPr lang="en-US" b="1" dirty="0"/>
              <a:t>: Generalization to multiple states: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D6E5A-5FF9-25D6-0FB5-A360F87B9BBA}"/>
                  </a:ext>
                </a:extLst>
              </p:cNvPr>
              <p:cNvSpPr txBox="1"/>
              <p:nvPr/>
            </p:nvSpPr>
            <p:spPr>
              <a:xfrm>
                <a:off x="2792362" y="4026944"/>
                <a:ext cx="6812012" cy="89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𝑠𝑖𝑔𝑛</m:t>
                                </m:r>
                                <m:d>
                                  <m:dPr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d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1400" b="0" i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4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4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𝑹</m:t>
                                            </m:r>
                                          </m:e>
                                        </m:d>
                                        <m:r>
                                          <a:rPr lang="en-US" sz="1400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𝑹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rad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</m:d>
                                    <m:r>
                                      <a:rPr 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≥0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D6E5A-5FF9-25D6-0FB5-A360F87B9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362" y="4026944"/>
                <a:ext cx="6812012" cy="89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86EE9E0-61A0-9D5B-906D-D139864C2790}"/>
              </a:ext>
            </a:extLst>
          </p:cNvPr>
          <p:cNvSpPr txBox="1"/>
          <p:nvPr/>
        </p:nvSpPr>
        <p:spPr>
          <a:xfrm>
            <a:off x="6612193" y="3276566"/>
            <a:ext cx="4370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Miao, G., </a:t>
            </a:r>
            <a:r>
              <a:rPr lang="en-US" sz="1400" dirty="0" err="1">
                <a:solidFill>
                  <a:srgbClr val="0000FF"/>
                </a:solidFill>
              </a:rPr>
              <a:t>Subotnik</a:t>
            </a:r>
            <a:r>
              <a:rPr lang="en-US" sz="1400" dirty="0">
                <a:solidFill>
                  <a:srgbClr val="0000FF"/>
                </a:solidFill>
              </a:rPr>
              <a:t>, J., 2019. J. Phys. Chem. A 123, 5428.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BBB337-30A9-9AF8-D186-1412B904DA4C}"/>
                  </a:ext>
                </a:extLst>
              </p:cNvPr>
              <p:cNvSpPr txBox="1"/>
              <p:nvPr/>
            </p:nvSpPr>
            <p:spPr>
              <a:xfrm>
                <a:off x="324465" y="5768919"/>
                <a:ext cx="5456903" cy="936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d>
                        </m:num>
                        <m:den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𝑛𝑖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𝑛𝑖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𝑛𝑚</m:t>
                          </m:r>
                        </m:sub>
                      </m:sSub>
                      <m:r>
                        <a:rPr lang="en-US" sz="1400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0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BBB337-30A9-9AF8-D186-1412B904D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5768919"/>
                <a:ext cx="5456903" cy="936603"/>
              </a:xfrm>
              <a:prstGeom prst="rect">
                <a:avLst/>
              </a:prstGeom>
              <a:blipFill>
                <a:blip r:embed="rId8"/>
                <a:stretch>
                  <a:fillRect t="-75974" b="-1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939CD2A-6EE9-AC72-FAB8-B23F97830107}"/>
              </a:ext>
            </a:extLst>
          </p:cNvPr>
          <p:cNvSpPr txBox="1"/>
          <p:nvPr/>
        </p:nvSpPr>
        <p:spPr>
          <a:xfrm>
            <a:off x="9227572" y="6393526"/>
            <a:ext cx="3481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Zhu, C., 2016. Sci. Rep. 6. 24198.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ED5155-1636-B76B-D478-F34B1D26FF09}"/>
              </a:ext>
            </a:extLst>
          </p:cNvPr>
          <p:cNvSpPr txBox="1"/>
          <p:nvPr/>
        </p:nvSpPr>
        <p:spPr>
          <a:xfrm>
            <a:off x="467032" y="570676"/>
            <a:ext cx="283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2011, </a:t>
            </a:r>
            <a:r>
              <a:rPr lang="en-US" b="1" dirty="0" err="1"/>
              <a:t>Shenvi</a:t>
            </a:r>
            <a:r>
              <a:rPr lang="en-US" b="1" dirty="0"/>
              <a:t>-</a:t>
            </a:r>
            <a:r>
              <a:rPr lang="en-US" b="1" dirty="0" err="1"/>
              <a:t>Subotnik</a:t>
            </a:r>
            <a:r>
              <a:rPr lang="en-US" b="1" dirty="0"/>
              <a:t>-Yang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11654E-972E-D41D-6558-B75A86907AFB}"/>
              </a:ext>
            </a:extLst>
          </p:cNvPr>
          <p:cNvSpPr txBox="1"/>
          <p:nvPr/>
        </p:nvSpPr>
        <p:spPr>
          <a:xfrm>
            <a:off x="387829" y="4916996"/>
            <a:ext cx="28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2016, Zhu: </a:t>
            </a:r>
            <a:r>
              <a:rPr lang="en-US" dirty="0"/>
              <a:t>in terms of QCLE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644625F-FD25-ACF9-4D1C-1A7EB6026020}"/>
              </a:ext>
            </a:extLst>
          </p:cNvPr>
          <p:cNvSpPr/>
          <p:nvPr/>
        </p:nvSpPr>
        <p:spPr>
          <a:xfrm>
            <a:off x="5584723" y="5768919"/>
            <a:ext cx="589935" cy="484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0C3025-F25F-E66F-26B7-B434AFA37582}"/>
                  </a:ext>
                </a:extLst>
              </p:cNvPr>
              <p:cNvSpPr txBox="1"/>
              <p:nvPr/>
            </p:nvSpPr>
            <p:spPr>
              <a:xfrm>
                <a:off x="6497892" y="5259674"/>
                <a:ext cx="5508523" cy="939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rad>
                        </m:e>
                      </m:d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𝑛𝑚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0C3025-F25F-E66F-26B7-B434AFA37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92" y="5259674"/>
                <a:ext cx="5508523" cy="939744"/>
              </a:xfrm>
              <a:prstGeom prst="rect">
                <a:avLst/>
              </a:prstGeom>
              <a:blipFill>
                <a:blip r:embed="rId9"/>
                <a:stretch>
                  <a:fillRect t="-34416" b="-116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48AFE-3C7D-9045-0E89-5FEA50464BB7}"/>
                  </a:ext>
                </a:extLst>
              </p:cNvPr>
              <p:cNvSpPr txBox="1"/>
              <p:nvPr/>
            </p:nvSpPr>
            <p:spPr>
              <a:xfrm>
                <a:off x="6612193" y="6210656"/>
                <a:ext cx="1784554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48AFE-3C7D-9045-0E89-5FEA50464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193" y="6210656"/>
                <a:ext cx="1784554" cy="490647"/>
              </a:xfrm>
              <a:prstGeom prst="rect">
                <a:avLst/>
              </a:prstGeom>
              <a:blipFill>
                <a:blip r:embed="rId10"/>
                <a:stretch>
                  <a:fillRect t="-156250" r="-34932" b="-22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7131DD7-CFF2-9F2B-C15F-3681A1CF7575}"/>
              </a:ext>
            </a:extLst>
          </p:cNvPr>
          <p:cNvSpPr txBox="1"/>
          <p:nvPr/>
        </p:nvSpPr>
        <p:spPr>
          <a:xfrm>
            <a:off x="3515032" y="523220"/>
            <a:ext cx="1247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 </a:t>
            </a:r>
            <a:r>
              <a:rPr lang="en-US" b="1" dirty="0" err="1">
                <a:solidFill>
                  <a:srgbClr val="FF0000"/>
                </a:solidFill>
              </a:rPr>
              <a:t>do_ssy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BB5806-9A51-95DB-30D6-A5F2A23F83BA}"/>
              </a:ext>
            </a:extLst>
          </p:cNvPr>
          <p:cNvSpPr txBox="1"/>
          <p:nvPr/>
        </p:nvSpPr>
        <p:spPr>
          <a:xfrm>
            <a:off x="8946022" y="4790210"/>
            <a:ext cx="257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rep_tdse</a:t>
            </a:r>
            <a:r>
              <a:rPr lang="en-US" b="1" dirty="0">
                <a:solidFill>
                  <a:srgbClr val="FF0000"/>
                </a:solidFill>
              </a:rPr>
              <a:t> = 3; </a:t>
            </a:r>
            <a:r>
              <a:rPr lang="en-US" b="1" dirty="0" err="1">
                <a:solidFill>
                  <a:srgbClr val="FF0000"/>
                </a:solidFill>
              </a:rPr>
              <a:t>electronic_integrator</a:t>
            </a:r>
            <a:r>
              <a:rPr lang="en-US" b="1" dirty="0">
                <a:solidFill>
                  <a:srgbClr val="FF0000"/>
                </a:solidFill>
              </a:rPr>
              <a:t>=1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614DB5-B308-765B-F4D8-87D2F82D5114}"/>
              </a:ext>
            </a:extLst>
          </p:cNvPr>
          <p:cNvSpPr txBox="1"/>
          <p:nvPr/>
        </p:nvSpPr>
        <p:spPr>
          <a:xfrm>
            <a:off x="3657545" y="4971085"/>
            <a:ext cx="257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rep_tdse</a:t>
            </a:r>
            <a:r>
              <a:rPr lang="en-US" b="1" dirty="0">
                <a:solidFill>
                  <a:srgbClr val="FF0000"/>
                </a:solidFill>
              </a:rPr>
              <a:t> = 3; </a:t>
            </a:r>
            <a:r>
              <a:rPr lang="en-US" b="1" dirty="0" err="1">
                <a:solidFill>
                  <a:srgbClr val="FF0000"/>
                </a:solidFill>
              </a:rPr>
              <a:t>electronic_integrator</a:t>
            </a:r>
            <a:r>
              <a:rPr lang="en-US" b="1" dirty="0">
                <a:solidFill>
                  <a:srgbClr val="FF0000"/>
                </a:solidFill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140243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874" y="96490"/>
            <a:ext cx="10452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Tiers of approximation to the molecular 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087" y="1430138"/>
                <a:ext cx="5590505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087" y="1430138"/>
                <a:ext cx="5590505" cy="619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80684" y="1546187"/>
            <a:ext cx="237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Exact TD-SE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19193" y="2850252"/>
                <a:ext cx="5603329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93" y="2850252"/>
                <a:ext cx="5603329" cy="619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72492" y="3007478"/>
            <a:ext cx="237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TD-SE with the BO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4A62D-C3C5-7D2D-EA8E-FD7778B5D42A}"/>
              </a:ext>
            </a:extLst>
          </p:cNvPr>
          <p:cNvCxnSpPr>
            <a:cxnSpLocks/>
          </p:cNvCxnSpPr>
          <p:nvPr/>
        </p:nvCxnSpPr>
        <p:spPr>
          <a:xfrm flipH="1">
            <a:off x="4938488" y="1263851"/>
            <a:ext cx="1769807" cy="23702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4CDE62-43B4-D84A-CEE1-73FE39B94B24}"/>
              </a:ext>
            </a:extLst>
          </p:cNvPr>
          <p:cNvSpPr txBox="1"/>
          <p:nvPr/>
        </p:nvSpPr>
        <p:spPr>
          <a:xfrm>
            <a:off x="7155190" y="982253"/>
            <a:ext cx="270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Everything is operators!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4A953-B013-9964-0DB4-ADE872468387}"/>
              </a:ext>
            </a:extLst>
          </p:cNvPr>
          <p:cNvSpPr txBox="1"/>
          <p:nvPr/>
        </p:nvSpPr>
        <p:spPr>
          <a:xfrm>
            <a:off x="4542755" y="4381336"/>
            <a:ext cx="75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 general, we still have nuclear kinetic energy operator (for quantum nuclei)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B63164-C640-B68E-C4AB-57557FAC458C}"/>
              </a:ext>
            </a:extLst>
          </p:cNvPr>
          <p:cNvCxnSpPr>
            <a:cxnSpLocks/>
          </p:cNvCxnSpPr>
          <p:nvPr/>
        </p:nvCxnSpPr>
        <p:spPr>
          <a:xfrm flipH="1" flipV="1">
            <a:off x="4371110" y="3448887"/>
            <a:ext cx="956159" cy="92816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4CE1BB-D942-9997-6C57-4DB39D8F3EF8}"/>
              </a:ext>
            </a:extLst>
          </p:cNvPr>
          <p:cNvSpPr txBox="1"/>
          <p:nvPr/>
        </p:nvSpPr>
        <p:spPr>
          <a:xfrm>
            <a:off x="2750873" y="450620"/>
            <a:ext cx="614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Disregard the form of the wavefunction for now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270138-E852-B992-69D5-8B617636F4FB}"/>
              </a:ext>
            </a:extLst>
          </p:cNvPr>
          <p:cNvSpPr txBox="1"/>
          <p:nvPr/>
        </p:nvSpPr>
        <p:spPr>
          <a:xfrm>
            <a:off x="5889150" y="37481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Nuclear DOFs are variables – could be independent (quantum) or could be time-dependent (classical path)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7EF710-3DFB-879F-BBDE-BB50DF07EE9E}"/>
              </a:ext>
            </a:extLst>
          </p:cNvPr>
          <p:cNvCxnSpPr>
            <a:cxnSpLocks/>
          </p:cNvCxnSpPr>
          <p:nvPr/>
        </p:nvCxnSpPr>
        <p:spPr>
          <a:xfrm flipH="1" flipV="1">
            <a:off x="5742782" y="3397009"/>
            <a:ext cx="797246" cy="33175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406DC0-00A4-C04E-8B57-C82171EB59F6}"/>
              </a:ext>
            </a:extLst>
          </p:cNvPr>
          <p:cNvCxnSpPr>
            <a:cxnSpLocks/>
          </p:cNvCxnSpPr>
          <p:nvPr/>
        </p:nvCxnSpPr>
        <p:spPr>
          <a:xfrm flipH="1" flipV="1">
            <a:off x="6736387" y="3340999"/>
            <a:ext cx="2032582" cy="4028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C46170-25D2-E4C0-674E-AD27E1F50A62}"/>
              </a:ext>
            </a:extLst>
          </p:cNvPr>
          <p:cNvSpPr txBox="1"/>
          <p:nvPr/>
        </p:nvSpPr>
        <p:spPr>
          <a:xfrm>
            <a:off x="7044391" y="2421472"/>
            <a:ext cx="458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Electronic DOFs are still operators (quantum)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A433A2-C5A4-2D9E-4D7F-D91FA9EEDD30}"/>
              </a:ext>
            </a:extLst>
          </p:cNvPr>
          <p:cNvCxnSpPr>
            <a:cxnSpLocks/>
          </p:cNvCxnSpPr>
          <p:nvPr/>
        </p:nvCxnSpPr>
        <p:spPr>
          <a:xfrm flipH="1">
            <a:off x="4584725" y="2564994"/>
            <a:ext cx="2316115" cy="300382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92FFEC-1249-AFC0-CB02-0DA641FA240D}"/>
                  </a:ext>
                </a:extLst>
              </p:cNvPr>
              <p:cNvSpPr txBox="1"/>
              <p:nvPr/>
            </p:nvSpPr>
            <p:spPr>
              <a:xfrm>
                <a:off x="2605354" y="5079250"/>
                <a:ext cx="6179640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92FFEC-1249-AFC0-CB02-0DA641FA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354" y="5079250"/>
                <a:ext cx="6179640" cy="619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2DCC57-0191-B7B2-CDCA-7A8102038AE1}"/>
              </a:ext>
            </a:extLst>
          </p:cNvPr>
          <p:cNvSpPr txBox="1"/>
          <p:nvPr/>
        </p:nvSpPr>
        <p:spPr>
          <a:xfrm>
            <a:off x="65210" y="5079250"/>
            <a:ext cx="2784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TD-SE with the classical path approximation (CPA)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E36F1B-AFB6-8F9E-A11A-19D365EF9D89}"/>
              </a:ext>
            </a:extLst>
          </p:cNvPr>
          <p:cNvSpPr txBox="1"/>
          <p:nvPr/>
        </p:nvSpPr>
        <p:spPr>
          <a:xfrm>
            <a:off x="3810438" y="6422233"/>
            <a:ext cx="75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Kinetic energy is a function of momentum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C4EA53-BDC0-AE89-5ECE-BCC3270FD192}"/>
              </a:ext>
            </a:extLst>
          </p:cNvPr>
          <p:cNvCxnSpPr>
            <a:cxnSpLocks/>
          </p:cNvCxnSpPr>
          <p:nvPr/>
        </p:nvCxnSpPr>
        <p:spPr>
          <a:xfrm flipH="1" flipV="1">
            <a:off x="4584725" y="5622301"/>
            <a:ext cx="956159" cy="92816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07DD71-7875-C21F-CCA8-CCA7F7E29B8C}"/>
              </a:ext>
            </a:extLst>
          </p:cNvPr>
          <p:cNvSpPr txBox="1"/>
          <p:nvPr/>
        </p:nvSpPr>
        <p:spPr>
          <a:xfrm>
            <a:off x="5752762" y="5944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</a:rPr>
              <a:t>Nuclear DOFs are time-dependent variables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729071E-B81B-57F1-D72A-8BE450332945}"/>
              </a:ext>
            </a:extLst>
          </p:cNvPr>
          <p:cNvCxnSpPr>
            <a:cxnSpLocks/>
          </p:cNvCxnSpPr>
          <p:nvPr/>
        </p:nvCxnSpPr>
        <p:spPr>
          <a:xfrm flipH="1" flipV="1">
            <a:off x="5697377" y="5622301"/>
            <a:ext cx="797246" cy="33175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7796ADB-AA87-A654-C455-D91425ECCF6C}"/>
              </a:ext>
            </a:extLst>
          </p:cNvPr>
          <p:cNvCxnSpPr>
            <a:cxnSpLocks/>
          </p:cNvCxnSpPr>
          <p:nvPr/>
        </p:nvCxnSpPr>
        <p:spPr>
          <a:xfrm flipH="1" flipV="1">
            <a:off x="6904568" y="5566246"/>
            <a:ext cx="2032582" cy="4028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986A5385-AED3-3B35-8102-2B692366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6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13449" y="3165509"/>
            <a:ext cx="2640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1 term is sufficient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670426" y="6161088"/>
            <a:ext cx="2898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Reaction coordinate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 rot="-5400000">
            <a:off x="517862" y="5004594"/>
            <a:ext cx="1150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Energy</a:t>
            </a: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1512430" y="3470275"/>
            <a:ext cx="0" cy="317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 flipV="1">
            <a:off x="1512430" y="6667499"/>
            <a:ext cx="10021089" cy="807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2464594" y="5378193"/>
            <a:ext cx="10668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2202992" y="3730451"/>
            <a:ext cx="33425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Adiabatic Dynamics</a:t>
            </a:r>
          </a:p>
        </p:txBody>
      </p:sp>
      <p:sp>
        <p:nvSpPr>
          <p:cNvPr id="11275" name="Freeform 11"/>
          <p:cNvSpPr>
            <a:spLocks/>
          </p:cNvSpPr>
          <p:nvPr/>
        </p:nvSpPr>
        <p:spPr bwMode="auto">
          <a:xfrm>
            <a:off x="7367919" y="4657725"/>
            <a:ext cx="4165600" cy="1612900"/>
          </a:xfrm>
          <a:custGeom>
            <a:avLst/>
            <a:gdLst>
              <a:gd name="T0" fmla="*/ 0 w 4926"/>
              <a:gd name="T1" fmla="*/ 0 h 1832"/>
              <a:gd name="T2" fmla="*/ 2147483646 w 4926"/>
              <a:gd name="T3" fmla="*/ 2147483646 h 1832"/>
              <a:gd name="T4" fmla="*/ 2147483646 w 4926"/>
              <a:gd name="T5" fmla="*/ 2147483646 h 1832"/>
              <a:gd name="T6" fmla="*/ 2147483646 w 4926"/>
              <a:gd name="T7" fmla="*/ 2147483646 h 1832"/>
              <a:gd name="T8" fmla="*/ 2147483646 w 4926"/>
              <a:gd name="T9" fmla="*/ 2147483646 h 1832"/>
              <a:gd name="T10" fmla="*/ 2147483646 w 4926"/>
              <a:gd name="T11" fmla="*/ 2147483646 h 1832"/>
              <a:gd name="T12" fmla="*/ 2147483646 w 4926"/>
              <a:gd name="T13" fmla="*/ 2147483646 h 1832"/>
              <a:gd name="T14" fmla="*/ 2147483646 w 4926"/>
              <a:gd name="T15" fmla="*/ 2147483646 h 1832"/>
              <a:gd name="T16" fmla="*/ 2147483646 w 4926"/>
              <a:gd name="T17" fmla="*/ 2147483646 h 1832"/>
              <a:gd name="T18" fmla="*/ 2147483646 w 4926"/>
              <a:gd name="T19" fmla="*/ 2147483646 h 1832"/>
              <a:gd name="T20" fmla="*/ 2147483646 w 4926"/>
              <a:gd name="T21" fmla="*/ 2147483646 h 1832"/>
              <a:gd name="T22" fmla="*/ 2147483646 w 4926"/>
              <a:gd name="T23" fmla="*/ 2147483646 h 1832"/>
              <a:gd name="T24" fmla="*/ 2147483646 w 4926"/>
              <a:gd name="T25" fmla="*/ 2147483646 h 1832"/>
              <a:gd name="T26" fmla="*/ 2147483646 w 4926"/>
              <a:gd name="T27" fmla="*/ 2147483646 h 1832"/>
              <a:gd name="T28" fmla="*/ 2147483646 w 4926"/>
              <a:gd name="T29" fmla="*/ 2147483646 h 1832"/>
              <a:gd name="T30" fmla="*/ 2147483646 w 4926"/>
              <a:gd name="T31" fmla="*/ 2147483646 h 183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4926" h="1832">
                <a:moveTo>
                  <a:pt x="0" y="0"/>
                </a:moveTo>
                <a:cubicBezTo>
                  <a:pt x="33" y="79"/>
                  <a:pt x="124" y="293"/>
                  <a:pt x="196" y="477"/>
                </a:cubicBezTo>
                <a:cubicBezTo>
                  <a:pt x="268" y="661"/>
                  <a:pt x="348" y="936"/>
                  <a:pt x="432" y="1104"/>
                </a:cubicBezTo>
                <a:cubicBezTo>
                  <a:pt x="516" y="1272"/>
                  <a:pt x="603" y="1395"/>
                  <a:pt x="699" y="1483"/>
                </a:cubicBezTo>
                <a:cubicBezTo>
                  <a:pt x="795" y="1571"/>
                  <a:pt x="901" y="1635"/>
                  <a:pt x="1008" y="1632"/>
                </a:cubicBezTo>
                <a:cubicBezTo>
                  <a:pt x="1115" y="1629"/>
                  <a:pt x="1256" y="1482"/>
                  <a:pt x="1340" y="1467"/>
                </a:cubicBezTo>
                <a:cubicBezTo>
                  <a:pt x="1424" y="1452"/>
                  <a:pt x="1461" y="1521"/>
                  <a:pt x="1510" y="1540"/>
                </a:cubicBezTo>
                <a:cubicBezTo>
                  <a:pt x="1559" y="1559"/>
                  <a:pt x="1572" y="1601"/>
                  <a:pt x="1632" y="1584"/>
                </a:cubicBezTo>
                <a:cubicBezTo>
                  <a:pt x="1692" y="1567"/>
                  <a:pt x="1792" y="1464"/>
                  <a:pt x="1872" y="1440"/>
                </a:cubicBezTo>
                <a:cubicBezTo>
                  <a:pt x="1952" y="1416"/>
                  <a:pt x="1984" y="1384"/>
                  <a:pt x="2112" y="1440"/>
                </a:cubicBezTo>
                <a:cubicBezTo>
                  <a:pt x="2240" y="1496"/>
                  <a:pt x="2496" y="1720"/>
                  <a:pt x="2640" y="1776"/>
                </a:cubicBezTo>
                <a:cubicBezTo>
                  <a:pt x="2784" y="1832"/>
                  <a:pt x="2864" y="1824"/>
                  <a:pt x="2976" y="1776"/>
                </a:cubicBezTo>
                <a:cubicBezTo>
                  <a:pt x="3088" y="1728"/>
                  <a:pt x="3178" y="1595"/>
                  <a:pt x="3312" y="1488"/>
                </a:cubicBezTo>
                <a:cubicBezTo>
                  <a:pt x="3446" y="1381"/>
                  <a:pt x="3592" y="1219"/>
                  <a:pt x="3782" y="1134"/>
                </a:cubicBezTo>
                <a:cubicBezTo>
                  <a:pt x="3972" y="1049"/>
                  <a:pt x="4264" y="1011"/>
                  <a:pt x="4455" y="980"/>
                </a:cubicBezTo>
                <a:cubicBezTo>
                  <a:pt x="4646" y="949"/>
                  <a:pt x="4828" y="955"/>
                  <a:pt x="4926" y="948"/>
                </a:cubicBezTo>
              </a:path>
            </a:pathLst>
          </a:custGeom>
          <a:noFill/>
          <a:ln w="762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Freeform 12"/>
          <p:cNvSpPr>
            <a:spLocks/>
          </p:cNvSpPr>
          <p:nvPr/>
        </p:nvSpPr>
        <p:spPr bwMode="auto">
          <a:xfrm>
            <a:off x="7748920" y="3943351"/>
            <a:ext cx="2989263" cy="1476375"/>
          </a:xfrm>
          <a:custGeom>
            <a:avLst/>
            <a:gdLst>
              <a:gd name="T0" fmla="*/ 0 w 1361"/>
              <a:gd name="T1" fmla="*/ 0 h 930"/>
              <a:gd name="T2" fmla="*/ 2147483646 w 1361"/>
              <a:gd name="T3" fmla="*/ 2147483646 h 930"/>
              <a:gd name="T4" fmla="*/ 2147483646 w 1361"/>
              <a:gd name="T5" fmla="*/ 2147483646 h 930"/>
              <a:gd name="T6" fmla="*/ 2147483646 w 1361"/>
              <a:gd name="T7" fmla="*/ 2147483646 h 930"/>
              <a:gd name="T8" fmla="*/ 2147483646 w 1361"/>
              <a:gd name="T9" fmla="*/ 2147483646 h 930"/>
              <a:gd name="T10" fmla="*/ 2147483646 w 1361"/>
              <a:gd name="T11" fmla="*/ 2147483646 h 930"/>
              <a:gd name="T12" fmla="*/ 2147483646 w 1361"/>
              <a:gd name="T13" fmla="*/ 2147483646 h 930"/>
              <a:gd name="T14" fmla="*/ 2147483646 w 1361"/>
              <a:gd name="T15" fmla="*/ 2147483646 h 930"/>
              <a:gd name="T16" fmla="*/ 2147483646 w 1361"/>
              <a:gd name="T17" fmla="*/ 2147483646 h 930"/>
              <a:gd name="T18" fmla="*/ 2147483646 w 1361"/>
              <a:gd name="T19" fmla="*/ 2147483646 h 930"/>
              <a:gd name="T20" fmla="*/ 2147483646 w 1361"/>
              <a:gd name="T21" fmla="*/ 2147483646 h 93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61" h="930">
                <a:moveTo>
                  <a:pt x="0" y="0"/>
                </a:moveTo>
                <a:cubicBezTo>
                  <a:pt x="9" y="40"/>
                  <a:pt x="21" y="123"/>
                  <a:pt x="49" y="238"/>
                </a:cubicBezTo>
                <a:cubicBezTo>
                  <a:pt x="77" y="353"/>
                  <a:pt x="125" y="580"/>
                  <a:pt x="168" y="691"/>
                </a:cubicBezTo>
                <a:cubicBezTo>
                  <a:pt x="212" y="802"/>
                  <a:pt x="271" y="878"/>
                  <a:pt x="311" y="904"/>
                </a:cubicBezTo>
                <a:cubicBezTo>
                  <a:pt x="352" y="930"/>
                  <a:pt x="378" y="878"/>
                  <a:pt x="410" y="847"/>
                </a:cubicBezTo>
                <a:cubicBezTo>
                  <a:pt x="443" y="815"/>
                  <a:pt x="480" y="723"/>
                  <a:pt x="507" y="716"/>
                </a:cubicBezTo>
                <a:cubicBezTo>
                  <a:pt x="533" y="709"/>
                  <a:pt x="545" y="781"/>
                  <a:pt x="567" y="806"/>
                </a:cubicBezTo>
                <a:cubicBezTo>
                  <a:pt x="590" y="832"/>
                  <a:pt x="610" y="869"/>
                  <a:pt x="640" y="869"/>
                </a:cubicBezTo>
                <a:cubicBezTo>
                  <a:pt x="670" y="869"/>
                  <a:pt x="701" y="830"/>
                  <a:pt x="749" y="806"/>
                </a:cubicBezTo>
                <a:cubicBezTo>
                  <a:pt x="796" y="783"/>
                  <a:pt x="824" y="745"/>
                  <a:pt x="926" y="730"/>
                </a:cubicBezTo>
                <a:cubicBezTo>
                  <a:pt x="1028" y="715"/>
                  <a:pt x="1271" y="720"/>
                  <a:pt x="1361" y="718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Freeform 13"/>
          <p:cNvSpPr>
            <a:spLocks/>
          </p:cNvSpPr>
          <p:nvPr/>
        </p:nvSpPr>
        <p:spPr bwMode="auto">
          <a:xfrm>
            <a:off x="1670948" y="3279775"/>
            <a:ext cx="2592387" cy="1746250"/>
          </a:xfrm>
          <a:custGeom>
            <a:avLst/>
            <a:gdLst>
              <a:gd name="T0" fmla="*/ 0 w 1633"/>
              <a:gd name="T1" fmla="*/ 0 h 1100"/>
              <a:gd name="T2" fmla="*/ 2147483646 w 1633"/>
              <a:gd name="T3" fmla="*/ 2147483646 h 1100"/>
              <a:gd name="T4" fmla="*/ 2147483646 w 1633"/>
              <a:gd name="T5" fmla="*/ 2147483646 h 1100"/>
              <a:gd name="T6" fmla="*/ 2147483646 w 1633"/>
              <a:gd name="T7" fmla="*/ 2147483646 h 1100"/>
              <a:gd name="T8" fmla="*/ 2147483646 w 1633"/>
              <a:gd name="T9" fmla="*/ 2147483646 h 1100"/>
              <a:gd name="T10" fmla="*/ 2147483646 w 1633"/>
              <a:gd name="T11" fmla="*/ 2147483646 h 1100"/>
              <a:gd name="T12" fmla="*/ 2147483646 w 1633"/>
              <a:gd name="T13" fmla="*/ 2147483646 h 1100"/>
              <a:gd name="T14" fmla="*/ 2147483646 w 1633"/>
              <a:gd name="T15" fmla="*/ 2147483646 h 1100"/>
              <a:gd name="T16" fmla="*/ 2147483646 w 1633"/>
              <a:gd name="T17" fmla="*/ 2147483646 h 11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633" h="1100">
                <a:moveTo>
                  <a:pt x="0" y="0"/>
                </a:moveTo>
                <a:cubicBezTo>
                  <a:pt x="7" y="48"/>
                  <a:pt x="20" y="159"/>
                  <a:pt x="45" y="279"/>
                </a:cubicBezTo>
                <a:cubicBezTo>
                  <a:pt x="70" y="399"/>
                  <a:pt x="111" y="599"/>
                  <a:pt x="152" y="723"/>
                </a:cubicBezTo>
                <a:cubicBezTo>
                  <a:pt x="192" y="847"/>
                  <a:pt x="243" y="959"/>
                  <a:pt x="289" y="1022"/>
                </a:cubicBezTo>
                <a:cubicBezTo>
                  <a:pt x="335" y="1085"/>
                  <a:pt x="379" y="1100"/>
                  <a:pt x="427" y="1100"/>
                </a:cubicBezTo>
                <a:cubicBezTo>
                  <a:pt x="475" y="1100"/>
                  <a:pt x="520" y="1049"/>
                  <a:pt x="576" y="1022"/>
                </a:cubicBezTo>
                <a:cubicBezTo>
                  <a:pt x="632" y="996"/>
                  <a:pt x="670" y="964"/>
                  <a:pt x="763" y="940"/>
                </a:cubicBezTo>
                <a:cubicBezTo>
                  <a:pt x="856" y="916"/>
                  <a:pt x="990" y="896"/>
                  <a:pt x="1135" y="878"/>
                </a:cubicBezTo>
                <a:cubicBezTo>
                  <a:pt x="1279" y="860"/>
                  <a:pt x="1456" y="846"/>
                  <a:pt x="1633" y="831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Freeform 14"/>
          <p:cNvSpPr>
            <a:spLocks/>
          </p:cNvSpPr>
          <p:nvPr/>
        </p:nvSpPr>
        <p:spPr bwMode="auto">
          <a:xfrm>
            <a:off x="1567992" y="5046662"/>
            <a:ext cx="3200400" cy="1290638"/>
          </a:xfrm>
          <a:custGeom>
            <a:avLst/>
            <a:gdLst>
              <a:gd name="T0" fmla="*/ 0 w 4900"/>
              <a:gd name="T1" fmla="*/ 0 h 1797"/>
              <a:gd name="T2" fmla="*/ 2147483646 w 4900"/>
              <a:gd name="T3" fmla="*/ 2147483646 h 1797"/>
              <a:gd name="T4" fmla="*/ 2147483646 w 4900"/>
              <a:gd name="T5" fmla="*/ 2147483646 h 1797"/>
              <a:gd name="T6" fmla="*/ 2147483646 w 4900"/>
              <a:gd name="T7" fmla="*/ 2147483646 h 1797"/>
              <a:gd name="T8" fmla="*/ 2147483646 w 4900"/>
              <a:gd name="T9" fmla="*/ 2147483646 h 1797"/>
              <a:gd name="T10" fmla="*/ 2147483646 w 4900"/>
              <a:gd name="T11" fmla="*/ 2147483646 h 1797"/>
              <a:gd name="T12" fmla="*/ 2147483646 w 4900"/>
              <a:gd name="T13" fmla="*/ 2147483646 h 1797"/>
              <a:gd name="T14" fmla="*/ 2147483646 w 4900"/>
              <a:gd name="T15" fmla="*/ 2147483646 h 1797"/>
              <a:gd name="T16" fmla="*/ 2147483646 w 4900"/>
              <a:gd name="T17" fmla="*/ 2147483646 h 1797"/>
              <a:gd name="T18" fmla="*/ 2147483646 w 4900"/>
              <a:gd name="T19" fmla="*/ 2147483646 h 1797"/>
              <a:gd name="T20" fmla="*/ 2147483646 w 4900"/>
              <a:gd name="T21" fmla="*/ 2147483646 h 1797"/>
              <a:gd name="T22" fmla="*/ 2147483646 w 4900"/>
              <a:gd name="T23" fmla="*/ 2147483646 h 1797"/>
              <a:gd name="T24" fmla="*/ 2147483646 w 4900"/>
              <a:gd name="T25" fmla="*/ 2147483646 h 179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900" h="1797">
                <a:moveTo>
                  <a:pt x="0" y="0"/>
                </a:moveTo>
                <a:cubicBezTo>
                  <a:pt x="22" y="174"/>
                  <a:pt x="45" y="348"/>
                  <a:pt x="138" y="559"/>
                </a:cubicBezTo>
                <a:cubicBezTo>
                  <a:pt x="231" y="770"/>
                  <a:pt x="412" y="1088"/>
                  <a:pt x="559" y="1264"/>
                </a:cubicBezTo>
                <a:cubicBezTo>
                  <a:pt x="706" y="1440"/>
                  <a:pt x="858" y="1590"/>
                  <a:pt x="1023" y="1616"/>
                </a:cubicBezTo>
                <a:cubicBezTo>
                  <a:pt x="1188" y="1642"/>
                  <a:pt x="1399" y="1462"/>
                  <a:pt x="1547" y="1419"/>
                </a:cubicBezTo>
                <a:cubicBezTo>
                  <a:pt x="1695" y="1376"/>
                  <a:pt x="1786" y="1343"/>
                  <a:pt x="1909" y="1359"/>
                </a:cubicBezTo>
                <a:cubicBezTo>
                  <a:pt x="2032" y="1375"/>
                  <a:pt x="2184" y="1456"/>
                  <a:pt x="2287" y="1513"/>
                </a:cubicBezTo>
                <a:cubicBezTo>
                  <a:pt x="2390" y="1570"/>
                  <a:pt x="2471" y="1665"/>
                  <a:pt x="2527" y="1702"/>
                </a:cubicBezTo>
                <a:cubicBezTo>
                  <a:pt x="2583" y="1739"/>
                  <a:pt x="2545" y="1731"/>
                  <a:pt x="2622" y="1737"/>
                </a:cubicBezTo>
                <a:cubicBezTo>
                  <a:pt x="2699" y="1743"/>
                  <a:pt x="2859" y="1797"/>
                  <a:pt x="2992" y="1737"/>
                </a:cubicBezTo>
                <a:cubicBezTo>
                  <a:pt x="3125" y="1677"/>
                  <a:pt x="3263" y="1472"/>
                  <a:pt x="3422" y="1376"/>
                </a:cubicBezTo>
                <a:cubicBezTo>
                  <a:pt x="3581" y="1280"/>
                  <a:pt x="3700" y="1234"/>
                  <a:pt x="3946" y="1161"/>
                </a:cubicBezTo>
                <a:cubicBezTo>
                  <a:pt x="4192" y="1088"/>
                  <a:pt x="4546" y="1012"/>
                  <a:pt x="4900" y="937"/>
                </a:cubicBezTo>
              </a:path>
            </a:pathLst>
          </a:custGeom>
          <a:noFill/>
          <a:ln w="762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7851058" y="3596601"/>
            <a:ext cx="4123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Non-Adiabatic Dynamics</a:t>
            </a:r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8483600" y="3113088"/>
            <a:ext cx="345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Need more than 1 state </a:t>
            </a: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 flipH="1">
            <a:off x="9196719" y="5343525"/>
            <a:ext cx="0" cy="60960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flipH="1">
            <a:off x="2463347" y="1649314"/>
            <a:ext cx="1409689" cy="992316"/>
          </a:xfrm>
          <a:prstGeom prst="line">
            <a:avLst/>
          </a:prstGeom>
          <a:noFill/>
          <a:ln w="1270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>
            <a:off x="7569201" y="1685224"/>
            <a:ext cx="1972032" cy="1279197"/>
          </a:xfrm>
          <a:prstGeom prst="line">
            <a:avLst/>
          </a:prstGeom>
          <a:noFill/>
          <a:ln w="1270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08" name="Picture 25" descr="204Schrodin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79" y="798149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1821992" y="5465762"/>
            <a:ext cx="381000" cy="381000"/>
          </a:xfrm>
          <a:prstGeom prst="ellipse">
            <a:avLst/>
          </a:prstGeom>
          <a:gradFill rotWithShape="1">
            <a:gsLst>
              <a:gs pos="0">
                <a:srgbClr val="008000"/>
              </a:gs>
              <a:gs pos="100000">
                <a:srgbClr val="003B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291" name="Oval 27"/>
          <p:cNvSpPr>
            <a:spLocks noChangeArrowheads="1"/>
          </p:cNvSpPr>
          <p:nvPr/>
        </p:nvSpPr>
        <p:spPr bwMode="auto">
          <a:xfrm>
            <a:off x="7901319" y="4352925"/>
            <a:ext cx="381000" cy="381000"/>
          </a:xfrm>
          <a:prstGeom prst="ellipse">
            <a:avLst/>
          </a:prstGeom>
          <a:gradFill rotWithShape="1">
            <a:gsLst>
              <a:gs pos="0">
                <a:srgbClr val="008000"/>
              </a:gs>
              <a:gs pos="100000">
                <a:srgbClr val="003B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6" name="TextBox 25"/>
          <p:cNvSpPr txBox="1"/>
          <p:nvPr/>
        </p:nvSpPr>
        <p:spPr>
          <a:xfrm>
            <a:off x="422787" y="64122"/>
            <a:ext cx="986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Adiabatic Approximation. Adiabatic and Nonadiabatic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955446" y="691099"/>
                <a:ext cx="3742178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46" y="691099"/>
                <a:ext cx="3742178" cy="619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955446" y="1348884"/>
                <a:ext cx="3758080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46" y="1348884"/>
                <a:ext cx="3758080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AF2A53A-4BCC-AB65-CB4C-2450B41B4EC0}"/>
              </a:ext>
            </a:extLst>
          </p:cNvPr>
          <p:cNvSpPr txBox="1"/>
          <p:nvPr/>
        </p:nvSpPr>
        <p:spPr>
          <a:xfrm>
            <a:off x="3673880" y="2043667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 for in the exact factorization ansatz!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1A8F0-7CD6-944C-9AEF-FD2B708A4E03}"/>
              </a:ext>
            </a:extLst>
          </p:cNvPr>
          <p:cNvSpPr txBox="1"/>
          <p:nvPr/>
        </p:nvSpPr>
        <p:spPr>
          <a:xfrm>
            <a:off x="225389" y="2624531"/>
            <a:ext cx="50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Adiabatic approximation: </a:t>
            </a:r>
            <a:r>
              <a:rPr lang="en-US" sz="2000" dirty="0">
                <a:solidFill>
                  <a:srgbClr val="FF0000"/>
                </a:solidFill>
              </a:rPr>
              <a:t>keep only one term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DC2B6-0D58-C034-28DF-0381C96CCD56}"/>
              </a:ext>
            </a:extLst>
          </p:cNvPr>
          <p:cNvSpPr txBox="1"/>
          <p:nvPr/>
        </p:nvSpPr>
        <p:spPr>
          <a:xfrm>
            <a:off x="5293056" y="4491652"/>
            <a:ext cx="1723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Where is the BO approximation?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6F27C7D-53DF-F1D0-B3E7-DE01C7937EFC}"/>
              </a:ext>
            </a:extLst>
          </p:cNvPr>
          <p:cNvSpPr/>
          <p:nvPr/>
        </p:nvSpPr>
        <p:spPr>
          <a:xfrm rot="10800000">
            <a:off x="6155017" y="2443651"/>
            <a:ext cx="311664" cy="1928849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7BF5DD58-9182-F73B-F833-CEA816F95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355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 1.48148E-6 C -0.01145 0.00856 0.00013 0.04884 0.01381 0.05092 C 0.02735 0.05301 0.04701 0.00949 0.06511 0.01157 C 0.08321 0.01366 0.10313 0.06574 0.12253 0.06412 C 0.14206 0.06227 0.16941 0.01458 0.18178 0.00162 " pathEditMode="relative" rAng="0" ptsTypes="AAAAA">
                                      <p:cBhvr>
                                        <p:cTn id="36" dur="2000" fill="hold"/>
                                        <p:tgtEl>
                                          <p:spTgt spid="11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022E-16 C 0.00547 0.01296 0.02188 0.07292 0.03334 0.07894 C 0.04492 0.08495 0.05964 0.03866 0.06914 0.03634 C 0.07852 0.03403 0.08412 0.05741 0.08959 0.06528 C 0.09492 0.07338 0.1 0.06829 0.10182 0.08542 C 0.10378 0.10301 0.09323 0.14861 0.10052 0.17037 C 0.10781 0.1919 0.12956 0.21852 0.14557 0.21481 C 0.16159 0.21157 0.18581 0.16389 0.19636 0.15023 " pathEditMode="relative" rAng="0" ptsTypes="AAAAAAAA">
                                      <p:cBhvr>
                                        <p:cTn id="56" dur="2000" fill="hold"/>
                                        <p:tgtEl>
                                          <p:spTgt spid="11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18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70" grpId="0"/>
      <p:bldP spid="11274" grpId="0"/>
      <p:bldP spid="11279" grpId="0"/>
      <p:bldP spid="11280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0097" y="43492"/>
            <a:ext cx="7213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When NA dynamics is needed: Failure of the Born-Oppenheimer Approximation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5295900" y="2628901"/>
            <a:ext cx="2461262" cy="1826830"/>
          </a:xfrm>
          <a:custGeom>
            <a:avLst/>
            <a:gdLst>
              <a:gd name="connsiteX0" fmla="*/ 0 w 3200400"/>
              <a:gd name="connsiteY0" fmla="*/ 0 h 1782186"/>
              <a:gd name="connsiteX1" fmla="*/ 609600 w 3200400"/>
              <a:gd name="connsiteY1" fmla="*/ 1762125 h 1782186"/>
              <a:gd name="connsiteX2" fmla="*/ 1533525 w 3200400"/>
              <a:gd name="connsiteY2" fmla="*/ 942975 h 1782186"/>
              <a:gd name="connsiteX3" fmla="*/ 3200400 w 3200400"/>
              <a:gd name="connsiteY3" fmla="*/ 781050 h 178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1782186">
                <a:moveTo>
                  <a:pt x="0" y="0"/>
                </a:moveTo>
                <a:cubicBezTo>
                  <a:pt x="177006" y="802481"/>
                  <a:pt x="354013" y="1604963"/>
                  <a:pt x="609600" y="1762125"/>
                </a:cubicBezTo>
                <a:cubicBezTo>
                  <a:pt x="865187" y="1919287"/>
                  <a:pt x="1101725" y="1106488"/>
                  <a:pt x="1533525" y="942975"/>
                </a:cubicBezTo>
                <a:cubicBezTo>
                  <a:pt x="1965325" y="779463"/>
                  <a:pt x="2582862" y="780256"/>
                  <a:pt x="3200400" y="78105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143375" y="2533651"/>
            <a:ext cx="3458108" cy="2496363"/>
          </a:xfrm>
          <a:custGeom>
            <a:avLst/>
            <a:gdLst>
              <a:gd name="connsiteX0" fmla="*/ 0 w 4162425"/>
              <a:gd name="connsiteY0" fmla="*/ 0 h 2429688"/>
              <a:gd name="connsiteX1" fmla="*/ 1019175 w 4162425"/>
              <a:gd name="connsiteY1" fmla="*/ 2333625 h 2429688"/>
              <a:gd name="connsiteX2" fmla="*/ 1981200 w 4162425"/>
              <a:gd name="connsiteY2" fmla="*/ 2009775 h 2429688"/>
              <a:gd name="connsiteX3" fmla="*/ 2838450 w 4162425"/>
              <a:gd name="connsiteY3" fmla="*/ 2266950 h 2429688"/>
              <a:gd name="connsiteX4" fmla="*/ 4162425 w 4162425"/>
              <a:gd name="connsiteY4" fmla="*/ 2305050 h 242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425" h="2429688">
                <a:moveTo>
                  <a:pt x="0" y="0"/>
                </a:moveTo>
                <a:cubicBezTo>
                  <a:pt x="344487" y="999331"/>
                  <a:pt x="688975" y="1998663"/>
                  <a:pt x="1019175" y="2333625"/>
                </a:cubicBezTo>
                <a:cubicBezTo>
                  <a:pt x="1349375" y="2668588"/>
                  <a:pt x="1677988" y="2020888"/>
                  <a:pt x="1981200" y="2009775"/>
                </a:cubicBezTo>
                <a:cubicBezTo>
                  <a:pt x="2284413" y="1998663"/>
                  <a:pt x="2474913" y="2217738"/>
                  <a:pt x="2838450" y="2266950"/>
                </a:cubicBezTo>
                <a:cubicBezTo>
                  <a:pt x="3201987" y="2316162"/>
                  <a:pt x="3682206" y="2310606"/>
                  <a:pt x="4162425" y="230505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67180" y="1610759"/>
                <a:ext cx="943335" cy="619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80" y="1610759"/>
                <a:ext cx="943335" cy="6194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996264" y="1400150"/>
            <a:ext cx="6643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atoms (e.g. H – quantum nuclear effects)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high-energy (momentum) – e.g. colliding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degeneracies of quantum states (bond-breaking, plasmas, metals)</a:t>
            </a:r>
          </a:p>
        </p:txBody>
      </p:sp>
      <p:sp>
        <p:nvSpPr>
          <p:cNvPr id="11" name="Oval 10"/>
          <p:cNvSpPr/>
          <p:nvPr/>
        </p:nvSpPr>
        <p:spPr>
          <a:xfrm>
            <a:off x="5448301" y="3922332"/>
            <a:ext cx="695325" cy="12573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33712" y="3596429"/>
            <a:ext cx="1457325" cy="9124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62125" y="4735492"/>
            <a:ext cx="2548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 approximation is fine,</a:t>
            </a:r>
          </a:p>
          <a:p>
            <a:r>
              <a:rPr lang="en-US" dirty="0"/>
              <a:t>adiabatic regime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100890" y="3503316"/>
            <a:ext cx="1851661" cy="89969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8383" y="4553778"/>
            <a:ext cx="30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 approximation is fine,</a:t>
            </a:r>
          </a:p>
          <a:p>
            <a:r>
              <a:rPr lang="en-US" dirty="0"/>
              <a:t>adiabatic regime</a:t>
            </a:r>
          </a:p>
        </p:txBody>
      </p:sp>
      <p:cxnSp>
        <p:nvCxnSpPr>
          <p:cNvPr id="20" name="Straight Arrow Connector 19"/>
          <p:cNvCxnSpPr>
            <a:endCxn id="11" idx="4"/>
          </p:cNvCxnSpPr>
          <p:nvPr/>
        </p:nvCxnSpPr>
        <p:spPr>
          <a:xfrm flipV="1">
            <a:off x="5638801" y="5179633"/>
            <a:ext cx="157163" cy="92708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8520" y="6256334"/>
            <a:ext cx="600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 approximation breaks down here, non-adiabatic regime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5A95AA16-4F2B-D331-4D30-FF85482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14C35-79CC-E90E-A9D7-238D131D5E5A}"/>
                  </a:ext>
                </a:extLst>
              </p:cNvPr>
              <p:cNvSpPr txBox="1"/>
              <p:nvPr/>
            </p:nvSpPr>
            <p:spPr>
              <a:xfrm>
                <a:off x="551801" y="1713941"/>
                <a:ext cx="2002728" cy="446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≫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14C35-79CC-E90E-A9D7-238D131D5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" y="1713941"/>
                <a:ext cx="2002728" cy="446917"/>
              </a:xfrm>
              <a:prstGeom prst="rect">
                <a:avLst/>
              </a:prstGeom>
              <a:blipFill>
                <a:blip r:embed="rId4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65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 animBg="1"/>
      <p:bldP spid="15" grpId="0"/>
      <p:bldP spid="17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13510" y="2866474"/>
                <a:ext cx="3451073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10" y="2866474"/>
                <a:ext cx="3451073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49543" y="5895382"/>
                <a:ext cx="3669531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543" y="5895382"/>
                <a:ext cx="3669531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029566" y="3018394"/>
                <a:ext cx="2878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66" y="3018394"/>
                <a:ext cx="287848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198081" y="1647716"/>
                <a:ext cx="28664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81" y="1647716"/>
                <a:ext cx="286642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417381" y="1704628"/>
            <a:ext cx="209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Exact factorization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535" y="2770759"/>
            <a:ext cx="389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Quantum nuclei, with BO approximation (AIMS, QTAG, etc.)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3402" y="858184"/>
                <a:ext cx="11139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solution largely depends on the approximation we make to represent the total wavefunction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2" y="858184"/>
                <a:ext cx="1113994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Tiers of approximations to the wavefunction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66952" y="1115822"/>
            <a:ext cx="188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Nonadiabatic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64507" y="1133331"/>
            <a:ext cx="1388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Adiabatic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9774" y="4209346"/>
            <a:ext cx="376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Wavepacket</a:t>
            </a:r>
            <a:r>
              <a:rPr lang="en-US" sz="2000" dirty="0">
                <a:solidFill>
                  <a:srgbClr val="0000FF"/>
                </a:solidFill>
              </a:rPr>
              <a:t>-dressed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930027" y="6124824"/>
                <a:ext cx="3249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027" y="6124824"/>
                <a:ext cx="324986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>
          <a:xfrm>
            <a:off x="6141434" y="237907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Down Arrow 25"/>
          <p:cNvSpPr/>
          <p:nvPr/>
        </p:nvSpPr>
        <p:spPr>
          <a:xfrm>
            <a:off x="6168760" y="362049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Right Arrow 27"/>
          <p:cNvSpPr/>
          <p:nvPr/>
        </p:nvSpPr>
        <p:spPr>
          <a:xfrm>
            <a:off x="8307146" y="3079480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ight Arrow 30"/>
          <p:cNvSpPr/>
          <p:nvPr/>
        </p:nvSpPr>
        <p:spPr>
          <a:xfrm>
            <a:off x="8238319" y="6079500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21479" y="2066681"/>
                <a:ext cx="2692725" cy="447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79" y="2066681"/>
                <a:ext cx="2692725" cy="447687"/>
              </a:xfrm>
              <a:prstGeom prst="rect">
                <a:avLst/>
              </a:prstGeom>
              <a:blipFill>
                <a:blip r:embed="rId8"/>
                <a:stretch>
                  <a:fillRect l="-15385" t="-141096" b="-20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A965E7-923D-152B-4C0D-6B9E6FE42A1A}"/>
              </a:ext>
            </a:extLst>
          </p:cNvPr>
          <p:cNvSpPr txBox="1"/>
          <p:nvPr/>
        </p:nvSpPr>
        <p:spPr>
          <a:xfrm>
            <a:off x="148621" y="2042894"/>
            <a:ext cx="46366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</a:rPr>
              <a:t>Agostini, F.; </a:t>
            </a:r>
            <a:r>
              <a:rPr lang="en-US" sz="1400" dirty="0" err="1">
                <a:effectLst/>
              </a:rPr>
              <a:t>Curchod</a:t>
            </a:r>
            <a:r>
              <a:rPr lang="en-US" sz="1400" dirty="0">
                <a:effectLst/>
              </a:rPr>
              <a:t>, B. F. E. </a:t>
            </a:r>
            <a:r>
              <a:rPr lang="en-US" sz="1400" i="1" dirty="0">
                <a:effectLst/>
              </a:rPr>
              <a:t>WIREs Computational Molecular Science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2019</a:t>
            </a:r>
            <a:r>
              <a:rPr lang="en-US" sz="1400" dirty="0">
                <a:effectLst/>
              </a:rPr>
              <a:t>, </a:t>
            </a:r>
            <a:r>
              <a:rPr lang="en-US" sz="1400" i="1" dirty="0">
                <a:effectLst/>
              </a:rPr>
              <a:t>9</a:t>
            </a:r>
            <a:r>
              <a:rPr lang="en-US" sz="1400" dirty="0">
                <a:effectLst/>
              </a:rPr>
              <a:t>, e1417. </a:t>
            </a:r>
            <a:r>
              <a:rPr lang="en-US" sz="1400" dirty="0">
                <a:effectLst/>
                <a:hlinkClick r:id="rId9"/>
              </a:rPr>
              <a:t>https://doi.org/10.1002/wcms.1417</a:t>
            </a:r>
            <a:r>
              <a:rPr lang="en-US" sz="1400" dirty="0">
                <a:effectLst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574DB-4C13-EBAA-E366-7BDCCA259F6C}"/>
              </a:ext>
            </a:extLst>
          </p:cNvPr>
          <p:cNvSpPr txBox="1"/>
          <p:nvPr/>
        </p:nvSpPr>
        <p:spPr>
          <a:xfrm>
            <a:off x="170466" y="3454348"/>
            <a:ext cx="5200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</a:rPr>
              <a:t>Makhov</a:t>
            </a:r>
            <a:r>
              <a:rPr lang="en-US" sz="1400" dirty="0">
                <a:effectLst/>
              </a:rPr>
              <a:t>, D. V.; Glover, W. J.; Martinez, T. J.; </a:t>
            </a:r>
            <a:r>
              <a:rPr lang="en-US" sz="1400" dirty="0" err="1">
                <a:effectLst/>
              </a:rPr>
              <a:t>Shalashilin</a:t>
            </a:r>
            <a:r>
              <a:rPr lang="en-US" sz="1400" dirty="0">
                <a:effectLst/>
              </a:rPr>
              <a:t>, D. V. </a:t>
            </a:r>
            <a:r>
              <a:rPr lang="en-US" sz="1400" i="1" dirty="0">
                <a:effectLst/>
              </a:rPr>
              <a:t>J. Chem. Phys.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2014</a:t>
            </a:r>
            <a:r>
              <a:rPr lang="en-US" sz="1400" dirty="0">
                <a:effectLst/>
              </a:rPr>
              <a:t>, </a:t>
            </a:r>
            <a:r>
              <a:rPr lang="en-US" sz="1400" i="1" dirty="0">
                <a:effectLst/>
              </a:rPr>
              <a:t>141</a:t>
            </a:r>
            <a:r>
              <a:rPr lang="en-US" sz="1400" dirty="0">
                <a:effectLst/>
              </a:rPr>
              <a:t>, 054110. </a:t>
            </a:r>
            <a:r>
              <a:rPr lang="en-US" sz="1400" dirty="0">
                <a:effectLst/>
                <a:hlinkClick r:id="rId10"/>
              </a:rPr>
              <a:t>https://doi.org/10.1063/1.4891530</a:t>
            </a:r>
            <a:r>
              <a:rPr lang="en-US" sz="1400" dirty="0">
                <a:effectLst/>
              </a:rPr>
              <a:t>.</a:t>
            </a:r>
            <a:endParaRPr lang="en-US" sz="1400" dirty="0"/>
          </a:p>
        </p:txBody>
      </p:sp>
      <p:sp>
        <p:nvSpPr>
          <p:cNvPr id="32" name="Down Arrow 23">
            <a:extLst>
              <a:ext uri="{FF2B5EF4-FFF2-40B4-BE49-F238E27FC236}">
                <a16:creationId xmlns:a16="http://schemas.microsoft.com/office/drawing/2014/main" id="{10BEAFCA-8530-C1B9-E7A9-CB42656173D2}"/>
              </a:ext>
            </a:extLst>
          </p:cNvPr>
          <p:cNvSpPr/>
          <p:nvPr/>
        </p:nvSpPr>
        <p:spPr>
          <a:xfrm>
            <a:off x="10758928" y="2397384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C8FEF8-279D-F3B9-F7AE-0CEB6C8231E0}"/>
              </a:ext>
            </a:extLst>
          </p:cNvPr>
          <p:cNvSpPr txBox="1"/>
          <p:nvPr/>
        </p:nvSpPr>
        <p:spPr>
          <a:xfrm>
            <a:off x="441894" y="5894835"/>
            <a:ext cx="3832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</a:rPr>
              <a:t>Tully, J. C. </a:t>
            </a:r>
            <a:r>
              <a:rPr lang="en-US" sz="1400" i="1" dirty="0">
                <a:effectLst/>
              </a:rPr>
              <a:t>J. Chem. Phys.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1990</a:t>
            </a:r>
            <a:r>
              <a:rPr lang="en-US" sz="1400" dirty="0">
                <a:effectLst/>
              </a:rPr>
              <a:t>, </a:t>
            </a:r>
            <a:r>
              <a:rPr lang="en-US" sz="1400" i="1" dirty="0">
                <a:effectLst/>
              </a:rPr>
              <a:t>93</a:t>
            </a:r>
            <a:r>
              <a:rPr lang="en-US" sz="1400" dirty="0">
                <a:effectLst/>
              </a:rPr>
              <a:t>, 1061–1071. </a:t>
            </a:r>
            <a:r>
              <a:rPr lang="en-US" sz="1400" dirty="0">
                <a:effectLst/>
                <a:hlinkClick r:id="rId11"/>
              </a:rPr>
              <a:t>https://doi.org/10.1063/1.459170</a:t>
            </a:r>
            <a:r>
              <a:rPr lang="en-US" sz="1400" dirty="0">
                <a:effectLst/>
              </a:rPr>
              <a:t>.</a:t>
            </a:r>
          </a:p>
        </p:txBody>
      </p:sp>
      <p:sp>
        <p:nvSpPr>
          <p:cNvPr id="35" name="Down Arrow 23">
            <a:extLst>
              <a:ext uri="{FF2B5EF4-FFF2-40B4-BE49-F238E27FC236}">
                <a16:creationId xmlns:a16="http://schemas.microsoft.com/office/drawing/2014/main" id="{92AA2B18-895A-2CCC-67FD-94593FBB7805}"/>
              </a:ext>
            </a:extLst>
          </p:cNvPr>
          <p:cNvSpPr/>
          <p:nvPr/>
        </p:nvSpPr>
        <p:spPr>
          <a:xfrm>
            <a:off x="10786254" y="362049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0F15A6-9600-A9ED-D2C8-9733FA6CD66F}"/>
                  </a:ext>
                </a:extLst>
              </p:cNvPr>
              <p:cNvSpPr/>
              <p:nvPr/>
            </p:nvSpPr>
            <p:spPr>
              <a:xfrm>
                <a:off x="4613510" y="4456589"/>
                <a:ext cx="3643433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0F15A6-9600-A9ED-D2C8-9733FA6CD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10" y="4456589"/>
                <a:ext cx="3643433" cy="7645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886DCC5-1200-BA84-D9F2-CBD483BF048F}"/>
                  </a:ext>
                </a:extLst>
              </p:cNvPr>
              <p:cNvSpPr/>
              <p:nvPr/>
            </p:nvSpPr>
            <p:spPr>
              <a:xfrm>
                <a:off x="9029566" y="4608509"/>
                <a:ext cx="3167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886DCC5-1200-BA84-D9F2-CBD483BF0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66" y="4608509"/>
                <a:ext cx="3167021" cy="369332"/>
              </a:xfrm>
              <a:prstGeom prst="rect">
                <a:avLst/>
              </a:prstGeom>
              <a:blipFill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Down Arrow 25">
            <a:extLst>
              <a:ext uri="{FF2B5EF4-FFF2-40B4-BE49-F238E27FC236}">
                <a16:creationId xmlns:a16="http://schemas.microsoft.com/office/drawing/2014/main" id="{8F1CB0FA-77C3-6EF1-5988-A680294FE024}"/>
              </a:ext>
            </a:extLst>
          </p:cNvPr>
          <p:cNvSpPr/>
          <p:nvPr/>
        </p:nvSpPr>
        <p:spPr>
          <a:xfrm>
            <a:off x="6168760" y="5210610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Right Arrow 27">
            <a:extLst>
              <a:ext uri="{FF2B5EF4-FFF2-40B4-BE49-F238E27FC236}">
                <a16:creationId xmlns:a16="http://schemas.microsoft.com/office/drawing/2014/main" id="{F0877AFD-0D92-8B74-5E07-C5BD638732D7}"/>
              </a:ext>
            </a:extLst>
          </p:cNvPr>
          <p:cNvSpPr/>
          <p:nvPr/>
        </p:nvSpPr>
        <p:spPr>
          <a:xfrm>
            <a:off x="8307146" y="4669595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5" name="Down Arrow 23">
            <a:extLst>
              <a:ext uri="{FF2B5EF4-FFF2-40B4-BE49-F238E27FC236}">
                <a16:creationId xmlns:a16="http://schemas.microsoft.com/office/drawing/2014/main" id="{A4ECB179-2AFA-BD89-6ABC-5E399CC9B37B}"/>
              </a:ext>
            </a:extLst>
          </p:cNvPr>
          <p:cNvSpPr/>
          <p:nvPr/>
        </p:nvSpPr>
        <p:spPr>
          <a:xfrm>
            <a:off x="10786254" y="5210610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08CAFA-F489-8237-280E-67408BFAE920}"/>
              </a:ext>
            </a:extLst>
          </p:cNvPr>
          <p:cNvSpPr txBox="1"/>
          <p:nvPr/>
        </p:nvSpPr>
        <p:spPr>
          <a:xfrm>
            <a:off x="1175648" y="5440723"/>
            <a:ext cx="1962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Bare trajectories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8015E8-2899-8817-9397-10B09CBE710C}"/>
              </a:ext>
            </a:extLst>
          </p:cNvPr>
          <p:cNvSpPr txBox="1"/>
          <p:nvPr/>
        </p:nvSpPr>
        <p:spPr>
          <a:xfrm>
            <a:off x="156790" y="4615619"/>
            <a:ext cx="445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</a:rPr>
              <a:t>Dutra, M.; </a:t>
            </a:r>
            <a:r>
              <a:rPr lang="en-US" sz="1400" dirty="0" err="1">
                <a:effectLst/>
              </a:rPr>
              <a:t>Garashchuk</a:t>
            </a:r>
            <a:r>
              <a:rPr lang="en-US" sz="1400" dirty="0">
                <a:effectLst/>
              </a:rPr>
              <a:t>, S.; Akimov, A. V. </a:t>
            </a:r>
            <a:r>
              <a:rPr lang="en-US" sz="1400" i="1" dirty="0">
                <a:effectLst/>
              </a:rPr>
              <a:t>Int. J. Quantum Chem.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2023</a:t>
            </a:r>
            <a:r>
              <a:rPr lang="en-US" sz="1400" dirty="0">
                <a:effectLst/>
              </a:rPr>
              <a:t> e27078. </a:t>
            </a:r>
            <a:r>
              <a:rPr lang="en-US" sz="1400" dirty="0">
                <a:effectLst/>
                <a:hlinkClick r:id="rId14"/>
              </a:rPr>
              <a:t>https://doi.org/10.1002/qua.27078</a:t>
            </a:r>
            <a:r>
              <a:rPr lang="en-US" sz="1400" dirty="0">
                <a:effectLst/>
              </a:rPr>
              <a:t>.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9A7C401A-CBD5-0C62-854B-1382D7BFB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68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21" grpId="0"/>
      <p:bldP spid="22" grpId="0"/>
      <p:bldP spid="24" grpId="0" animBg="1"/>
      <p:bldP spid="26" grpId="0" animBg="1"/>
      <p:bldP spid="28" grpId="0" animBg="1"/>
      <p:bldP spid="31" grpId="0" animBg="1"/>
      <p:bldP spid="32" grpId="0" animBg="1"/>
      <p:bldP spid="35" grpId="0" animBg="1"/>
      <p:bldP spid="41" grpId="0"/>
      <p:bldP spid="42" grpId="0"/>
      <p:bldP spid="43" grpId="0" animBg="1"/>
      <p:bldP spid="44" grpId="0" animBg="1"/>
      <p:bldP spid="45" grpId="0" animBg="1"/>
      <p:bldP spid="4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3981</TotalTime>
  <Words>7255</Words>
  <Application>Microsoft Office PowerPoint</Application>
  <PresentationFormat>Widescreen</PresentationFormat>
  <Paragraphs>864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 Akimov</cp:lastModifiedBy>
  <cp:revision>63</cp:revision>
  <dcterms:created xsi:type="dcterms:W3CDTF">2021-12-25T21:11:49Z</dcterms:created>
  <dcterms:modified xsi:type="dcterms:W3CDTF">2023-06-08T21:04:15Z</dcterms:modified>
</cp:coreProperties>
</file>